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335" r:id="rId6"/>
    <p:sldId id="312" r:id="rId7"/>
    <p:sldId id="336" r:id="rId8"/>
    <p:sldId id="435" r:id="rId9"/>
    <p:sldId id="337" r:id="rId10"/>
    <p:sldId id="434" r:id="rId11"/>
    <p:sldId id="317" r:id="rId12"/>
    <p:sldId id="349" r:id="rId13"/>
    <p:sldId id="339" r:id="rId14"/>
    <p:sldId id="340" r:id="rId15"/>
    <p:sldId id="338" r:id="rId16"/>
    <p:sldId id="342" r:id="rId17"/>
    <p:sldId id="343" r:id="rId18"/>
    <p:sldId id="345" r:id="rId19"/>
    <p:sldId id="346" r:id="rId20"/>
    <p:sldId id="347" r:id="rId21"/>
    <p:sldId id="350" r:id="rId22"/>
    <p:sldId id="351" r:id="rId23"/>
    <p:sldId id="463" r:id="rId24"/>
    <p:sldId id="442" r:id="rId25"/>
    <p:sldId id="461" r:id="rId26"/>
    <p:sldId id="445" r:id="rId27"/>
    <p:sldId id="462" r:id="rId28"/>
    <p:sldId id="292" r:id="rId29"/>
    <p:sldId id="296" r:id="rId30"/>
    <p:sldId id="289" r:id="rId31"/>
    <p:sldId id="433" r:id="rId32"/>
    <p:sldId id="440" r:id="rId33"/>
  </p:sldIdLst>
  <p:sldSz cx="12192000" cy="6858000"/>
  <p:notesSz cx="6794500" cy="99314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50160-7D03-496E-A057-C20437E1ADD4}" v="9" dt="2022-03-09T11:49:46.930"/>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89" autoAdjust="0"/>
    <p:restoredTop sz="70339" autoAdjust="0"/>
  </p:normalViewPr>
  <p:slideViewPr>
    <p:cSldViewPr snapToGrid="0">
      <p:cViewPr varScale="1">
        <p:scale>
          <a:sx n="74" d="100"/>
          <a:sy n="74" d="100"/>
        </p:scale>
        <p:origin x="1248" y="66"/>
      </p:cViewPr>
      <p:guideLst/>
    </p:cSldViewPr>
  </p:slideViewPr>
  <p:notesTextViewPr>
    <p:cViewPr>
      <p:scale>
        <a:sx n="1" d="1"/>
        <a:sy n="1" d="1"/>
      </p:scale>
      <p:origin x="0" y="-144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5D150160-7D03-496E-A057-C20437E1ADD4}"/>
    <pc:docChg chg="custSel addSld delSld modSld">
      <pc:chgData name="Knud Funch | Sound Hub Denmark" userId="11fd6e67-6ba5-462a-9cba-49086f95a5d8" providerId="ADAL" clId="{5D150160-7D03-496E-A057-C20437E1ADD4}" dt="2022-03-09T09:49:27.843" v="3225" actId="164"/>
      <pc:docMkLst>
        <pc:docMk/>
      </pc:docMkLst>
      <pc:sldChg chg="addSp modSp mod modNotesTx">
        <pc:chgData name="Knud Funch | Sound Hub Denmark" userId="11fd6e67-6ba5-462a-9cba-49086f95a5d8" providerId="ADAL" clId="{5D150160-7D03-496E-A057-C20437E1ADD4}" dt="2022-03-09T09:49:27.843" v="3225" actId="164"/>
        <pc:sldMkLst>
          <pc:docMk/>
          <pc:sldMk cId="3772073839" sldId="256"/>
        </pc:sldMkLst>
        <pc:spChg chg="mod">
          <ac:chgData name="Knud Funch | Sound Hub Denmark" userId="11fd6e67-6ba5-462a-9cba-49086f95a5d8" providerId="ADAL" clId="{5D150160-7D03-496E-A057-C20437E1ADD4}" dt="2022-02-14T13:16:07.268" v="3090" actId="20577"/>
          <ac:spMkLst>
            <pc:docMk/>
            <pc:sldMk cId="3772073839" sldId="256"/>
            <ac:spMk id="3" creationId="{4428883D-8043-4AB3-A067-46CF924201BC}"/>
          </ac:spMkLst>
        </pc:spChg>
        <pc:spChg chg="mod">
          <ac:chgData name="Knud Funch | Sound Hub Denmark" userId="11fd6e67-6ba5-462a-9cba-49086f95a5d8" providerId="ADAL" clId="{5D150160-7D03-496E-A057-C20437E1ADD4}" dt="2022-03-09T09:49:27.843" v="3225" actId="164"/>
          <ac:spMkLst>
            <pc:docMk/>
            <pc:sldMk cId="3772073839" sldId="256"/>
            <ac:spMk id="16" creationId="{03F22D9D-379A-4487-AC61-CC3A854D02C3}"/>
          </ac:spMkLst>
        </pc:spChg>
        <pc:grpChg chg="add mod">
          <ac:chgData name="Knud Funch | Sound Hub Denmark" userId="11fd6e67-6ba5-462a-9cba-49086f95a5d8" providerId="ADAL" clId="{5D150160-7D03-496E-A057-C20437E1ADD4}" dt="2022-03-09T09:49:27.843" v="3225" actId="164"/>
          <ac:grpSpMkLst>
            <pc:docMk/>
            <pc:sldMk cId="3772073839" sldId="256"/>
            <ac:grpSpMk id="4" creationId="{B2865E6D-CA23-4386-8EE5-82BAC62C499E}"/>
          </ac:grpSpMkLst>
        </pc:grpChg>
        <pc:picChg chg="mod">
          <ac:chgData name="Knud Funch | Sound Hub Denmark" userId="11fd6e67-6ba5-462a-9cba-49086f95a5d8" providerId="ADAL" clId="{5D150160-7D03-496E-A057-C20437E1ADD4}" dt="2022-03-09T09:49:27.843" v="3225" actId="164"/>
          <ac:picMkLst>
            <pc:docMk/>
            <pc:sldMk cId="3772073839" sldId="256"/>
            <ac:picMk id="14" creationId="{D5990463-C9B2-4943-BD12-D848D252BA8D}"/>
          </ac:picMkLst>
        </pc:picChg>
      </pc:sldChg>
      <pc:sldChg chg="modNotesTx">
        <pc:chgData name="Knud Funch | Sound Hub Denmark" userId="11fd6e67-6ba5-462a-9cba-49086f95a5d8" providerId="ADAL" clId="{5D150160-7D03-496E-A057-C20437E1ADD4}" dt="2022-02-04T14:03:44.846" v="3088" actId="6549"/>
        <pc:sldMkLst>
          <pc:docMk/>
          <pc:sldMk cId="2558171214" sldId="289"/>
        </pc:sldMkLst>
      </pc:sldChg>
      <pc:sldChg chg="del">
        <pc:chgData name="Knud Funch | Sound Hub Denmark" userId="11fd6e67-6ba5-462a-9cba-49086f95a5d8" providerId="ADAL" clId="{5D150160-7D03-496E-A057-C20437E1ADD4}" dt="2022-02-04T12:22:16.570" v="79" actId="47"/>
        <pc:sldMkLst>
          <pc:docMk/>
          <pc:sldMk cId="435269302" sldId="290"/>
        </pc:sldMkLst>
      </pc:sldChg>
      <pc:sldChg chg="modNotesTx">
        <pc:chgData name="Knud Funch | Sound Hub Denmark" userId="11fd6e67-6ba5-462a-9cba-49086f95a5d8" providerId="ADAL" clId="{5D150160-7D03-496E-A057-C20437E1ADD4}" dt="2022-02-04T13:58:55.825" v="2927" actId="6549"/>
        <pc:sldMkLst>
          <pc:docMk/>
          <pc:sldMk cId="2368126339" sldId="292"/>
        </pc:sldMkLst>
      </pc:sldChg>
      <pc:sldChg chg="del">
        <pc:chgData name="Knud Funch | Sound Hub Denmark" userId="11fd6e67-6ba5-462a-9cba-49086f95a5d8" providerId="ADAL" clId="{5D150160-7D03-496E-A057-C20437E1ADD4}" dt="2022-02-04T12:22:16.570" v="79" actId="47"/>
        <pc:sldMkLst>
          <pc:docMk/>
          <pc:sldMk cId="4021910044" sldId="293"/>
        </pc:sldMkLst>
      </pc:sldChg>
      <pc:sldChg chg="modNotesTx">
        <pc:chgData name="Knud Funch | Sound Hub Denmark" userId="11fd6e67-6ba5-462a-9cba-49086f95a5d8" providerId="ADAL" clId="{5D150160-7D03-496E-A057-C20437E1ADD4}" dt="2022-02-04T14:00:17.926" v="2957" actId="20577"/>
        <pc:sldMkLst>
          <pc:docMk/>
          <pc:sldMk cId="3533936754" sldId="296"/>
        </pc:sldMkLst>
      </pc:sldChg>
      <pc:sldChg chg="modNotesTx">
        <pc:chgData name="Knud Funch | Sound Hub Denmark" userId="11fd6e67-6ba5-462a-9cba-49086f95a5d8" providerId="ADAL" clId="{5D150160-7D03-496E-A057-C20437E1ADD4}" dt="2022-02-04T13:22:57.789" v="1762" actId="20577"/>
        <pc:sldMkLst>
          <pc:docMk/>
          <pc:sldMk cId="2445950143" sldId="317"/>
        </pc:sldMkLst>
      </pc:sldChg>
      <pc:sldChg chg="modNotesTx">
        <pc:chgData name="Knud Funch | Sound Hub Denmark" userId="11fd6e67-6ba5-462a-9cba-49086f95a5d8" providerId="ADAL" clId="{5D150160-7D03-496E-A057-C20437E1ADD4}" dt="2022-02-04T13:13:24.137" v="1725" actId="20577"/>
        <pc:sldMkLst>
          <pc:docMk/>
          <pc:sldMk cId="65802432" sldId="335"/>
        </pc:sldMkLst>
      </pc:sldChg>
      <pc:sldChg chg="modNotesTx">
        <pc:chgData name="Knud Funch | Sound Hub Denmark" userId="11fd6e67-6ba5-462a-9cba-49086f95a5d8" providerId="ADAL" clId="{5D150160-7D03-496E-A057-C20437E1ADD4}" dt="2022-02-04T13:15:28.904" v="1734" actId="313"/>
        <pc:sldMkLst>
          <pc:docMk/>
          <pc:sldMk cId="895674836" sldId="336"/>
        </pc:sldMkLst>
      </pc:sldChg>
      <pc:sldChg chg="modNotesTx">
        <pc:chgData name="Knud Funch | Sound Hub Denmark" userId="11fd6e67-6ba5-462a-9cba-49086f95a5d8" providerId="ADAL" clId="{5D150160-7D03-496E-A057-C20437E1ADD4}" dt="2022-02-04T13:18:53.861" v="1747" actId="20577"/>
        <pc:sldMkLst>
          <pc:docMk/>
          <pc:sldMk cId="1007319611" sldId="337"/>
        </pc:sldMkLst>
      </pc:sldChg>
      <pc:sldChg chg="modNotesTx">
        <pc:chgData name="Knud Funch | Sound Hub Denmark" userId="11fd6e67-6ba5-462a-9cba-49086f95a5d8" providerId="ADAL" clId="{5D150160-7D03-496E-A057-C20437E1ADD4}" dt="2022-02-04T13:44:24.142" v="2511" actId="20577"/>
        <pc:sldMkLst>
          <pc:docMk/>
          <pc:sldMk cId="775203931" sldId="338"/>
        </pc:sldMkLst>
      </pc:sldChg>
      <pc:sldChg chg="modNotesTx">
        <pc:chgData name="Knud Funch | Sound Hub Denmark" userId="11fd6e67-6ba5-462a-9cba-49086f95a5d8" providerId="ADAL" clId="{5D150160-7D03-496E-A057-C20437E1ADD4}" dt="2022-02-04T13:40:30.728" v="2407" actId="20577"/>
        <pc:sldMkLst>
          <pc:docMk/>
          <pc:sldMk cId="1437569736" sldId="339"/>
        </pc:sldMkLst>
      </pc:sldChg>
      <pc:sldChg chg="modNotesTx">
        <pc:chgData name="Knud Funch | Sound Hub Denmark" userId="11fd6e67-6ba5-462a-9cba-49086f95a5d8" providerId="ADAL" clId="{5D150160-7D03-496E-A057-C20437E1ADD4}" dt="2022-02-04T13:41:44.241" v="2409" actId="20577"/>
        <pc:sldMkLst>
          <pc:docMk/>
          <pc:sldMk cId="3841273914" sldId="340"/>
        </pc:sldMkLst>
      </pc:sldChg>
      <pc:sldChg chg="del">
        <pc:chgData name="Knud Funch | Sound Hub Denmark" userId="11fd6e67-6ba5-462a-9cba-49086f95a5d8" providerId="ADAL" clId="{5D150160-7D03-496E-A057-C20437E1ADD4}" dt="2022-02-04T12:22:16.570" v="79" actId="47"/>
        <pc:sldMkLst>
          <pc:docMk/>
          <pc:sldMk cId="3577966662" sldId="341"/>
        </pc:sldMkLst>
      </pc:sldChg>
      <pc:sldChg chg="modNotesTx">
        <pc:chgData name="Knud Funch | Sound Hub Denmark" userId="11fd6e67-6ba5-462a-9cba-49086f95a5d8" providerId="ADAL" clId="{5D150160-7D03-496E-A057-C20437E1ADD4}" dt="2022-02-04T13:46:51.930" v="2705" actId="20577"/>
        <pc:sldMkLst>
          <pc:docMk/>
          <pc:sldMk cId="1481815158" sldId="342"/>
        </pc:sldMkLst>
      </pc:sldChg>
      <pc:sldChg chg="modNotesTx">
        <pc:chgData name="Knud Funch | Sound Hub Denmark" userId="11fd6e67-6ba5-462a-9cba-49086f95a5d8" providerId="ADAL" clId="{5D150160-7D03-496E-A057-C20437E1ADD4}" dt="2022-02-04T13:49:00.621" v="2719" actId="20577"/>
        <pc:sldMkLst>
          <pc:docMk/>
          <pc:sldMk cId="1312930861" sldId="343"/>
        </pc:sldMkLst>
      </pc:sldChg>
      <pc:sldChg chg="del">
        <pc:chgData name="Knud Funch | Sound Hub Denmark" userId="11fd6e67-6ba5-462a-9cba-49086f95a5d8" providerId="ADAL" clId="{5D150160-7D03-496E-A057-C20437E1ADD4}" dt="2022-02-04T12:22:16.570" v="79" actId="47"/>
        <pc:sldMkLst>
          <pc:docMk/>
          <pc:sldMk cId="2446232752" sldId="344"/>
        </pc:sldMkLst>
      </pc:sldChg>
      <pc:sldChg chg="modNotesTx">
        <pc:chgData name="Knud Funch | Sound Hub Denmark" userId="11fd6e67-6ba5-462a-9cba-49086f95a5d8" providerId="ADAL" clId="{5D150160-7D03-496E-A057-C20437E1ADD4}" dt="2022-02-04T13:50:18.462" v="2728" actId="20577"/>
        <pc:sldMkLst>
          <pc:docMk/>
          <pc:sldMk cId="2381655210" sldId="345"/>
        </pc:sldMkLst>
      </pc:sldChg>
      <pc:sldChg chg="modNotesTx">
        <pc:chgData name="Knud Funch | Sound Hub Denmark" userId="11fd6e67-6ba5-462a-9cba-49086f95a5d8" providerId="ADAL" clId="{5D150160-7D03-496E-A057-C20437E1ADD4}" dt="2022-02-04T13:53:24.373" v="2799" actId="20577"/>
        <pc:sldMkLst>
          <pc:docMk/>
          <pc:sldMk cId="2242631912" sldId="346"/>
        </pc:sldMkLst>
      </pc:sldChg>
      <pc:sldChg chg="modNotesTx">
        <pc:chgData name="Knud Funch | Sound Hub Denmark" userId="11fd6e67-6ba5-462a-9cba-49086f95a5d8" providerId="ADAL" clId="{5D150160-7D03-496E-A057-C20437E1ADD4}" dt="2022-02-04T12:52:06.817" v="1117" actId="20577"/>
        <pc:sldMkLst>
          <pc:docMk/>
          <pc:sldMk cId="2230848070" sldId="351"/>
        </pc:sldMkLst>
      </pc:sldChg>
      <pc:sldChg chg="del">
        <pc:chgData name="Knud Funch | Sound Hub Denmark" userId="11fd6e67-6ba5-462a-9cba-49086f95a5d8" providerId="ADAL" clId="{5D150160-7D03-496E-A057-C20437E1ADD4}" dt="2022-02-04T12:22:16.570" v="79" actId="47"/>
        <pc:sldMkLst>
          <pc:docMk/>
          <pc:sldMk cId="1483707403" sldId="352"/>
        </pc:sldMkLst>
      </pc:sldChg>
      <pc:sldChg chg="del">
        <pc:chgData name="Knud Funch | Sound Hub Denmark" userId="11fd6e67-6ba5-462a-9cba-49086f95a5d8" providerId="ADAL" clId="{5D150160-7D03-496E-A057-C20437E1ADD4}" dt="2022-02-04T12:22:16.570" v="79" actId="47"/>
        <pc:sldMkLst>
          <pc:docMk/>
          <pc:sldMk cId="1200420618" sldId="354"/>
        </pc:sldMkLst>
      </pc:sldChg>
      <pc:sldChg chg="del">
        <pc:chgData name="Knud Funch | Sound Hub Denmark" userId="11fd6e67-6ba5-462a-9cba-49086f95a5d8" providerId="ADAL" clId="{5D150160-7D03-496E-A057-C20437E1ADD4}" dt="2022-02-04T12:22:16.570" v="79" actId="47"/>
        <pc:sldMkLst>
          <pc:docMk/>
          <pc:sldMk cId="3510714419" sldId="355"/>
        </pc:sldMkLst>
      </pc:sldChg>
      <pc:sldChg chg="del">
        <pc:chgData name="Knud Funch | Sound Hub Denmark" userId="11fd6e67-6ba5-462a-9cba-49086f95a5d8" providerId="ADAL" clId="{5D150160-7D03-496E-A057-C20437E1ADD4}" dt="2022-02-04T12:22:16.570" v="79" actId="47"/>
        <pc:sldMkLst>
          <pc:docMk/>
          <pc:sldMk cId="994030991" sldId="356"/>
        </pc:sldMkLst>
      </pc:sldChg>
      <pc:sldChg chg="del">
        <pc:chgData name="Knud Funch | Sound Hub Denmark" userId="11fd6e67-6ba5-462a-9cba-49086f95a5d8" providerId="ADAL" clId="{5D150160-7D03-496E-A057-C20437E1ADD4}" dt="2022-02-04T12:22:16.570" v="79" actId="47"/>
        <pc:sldMkLst>
          <pc:docMk/>
          <pc:sldMk cId="1251575714" sldId="357"/>
        </pc:sldMkLst>
      </pc:sldChg>
      <pc:sldChg chg="del">
        <pc:chgData name="Knud Funch | Sound Hub Denmark" userId="11fd6e67-6ba5-462a-9cba-49086f95a5d8" providerId="ADAL" clId="{5D150160-7D03-496E-A057-C20437E1ADD4}" dt="2022-02-04T12:22:16.570" v="79" actId="47"/>
        <pc:sldMkLst>
          <pc:docMk/>
          <pc:sldMk cId="3482374322" sldId="358"/>
        </pc:sldMkLst>
      </pc:sldChg>
      <pc:sldChg chg="del">
        <pc:chgData name="Knud Funch | Sound Hub Denmark" userId="11fd6e67-6ba5-462a-9cba-49086f95a5d8" providerId="ADAL" clId="{5D150160-7D03-496E-A057-C20437E1ADD4}" dt="2022-02-04T12:22:16.570" v="79" actId="47"/>
        <pc:sldMkLst>
          <pc:docMk/>
          <pc:sldMk cId="2099097381" sldId="359"/>
        </pc:sldMkLst>
      </pc:sldChg>
      <pc:sldChg chg="del">
        <pc:chgData name="Knud Funch | Sound Hub Denmark" userId="11fd6e67-6ba5-462a-9cba-49086f95a5d8" providerId="ADAL" clId="{5D150160-7D03-496E-A057-C20437E1ADD4}" dt="2022-02-04T12:22:16.570" v="79" actId="47"/>
        <pc:sldMkLst>
          <pc:docMk/>
          <pc:sldMk cId="3966842925" sldId="360"/>
        </pc:sldMkLst>
      </pc:sldChg>
      <pc:sldChg chg="del">
        <pc:chgData name="Knud Funch | Sound Hub Denmark" userId="11fd6e67-6ba5-462a-9cba-49086f95a5d8" providerId="ADAL" clId="{5D150160-7D03-496E-A057-C20437E1ADD4}" dt="2022-02-04T12:22:16.570" v="79" actId="47"/>
        <pc:sldMkLst>
          <pc:docMk/>
          <pc:sldMk cId="3712346655" sldId="361"/>
        </pc:sldMkLst>
      </pc:sldChg>
      <pc:sldChg chg="del">
        <pc:chgData name="Knud Funch | Sound Hub Denmark" userId="11fd6e67-6ba5-462a-9cba-49086f95a5d8" providerId="ADAL" clId="{5D150160-7D03-496E-A057-C20437E1ADD4}" dt="2022-02-04T12:22:16.570" v="79" actId="47"/>
        <pc:sldMkLst>
          <pc:docMk/>
          <pc:sldMk cId="3712742318" sldId="362"/>
        </pc:sldMkLst>
      </pc:sldChg>
      <pc:sldChg chg="del">
        <pc:chgData name="Knud Funch | Sound Hub Denmark" userId="11fd6e67-6ba5-462a-9cba-49086f95a5d8" providerId="ADAL" clId="{5D150160-7D03-496E-A057-C20437E1ADD4}" dt="2022-02-04T12:22:16.570" v="79" actId="47"/>
        <pc:sldMkLst>
          <pc:docMk/>
          <pc:sldMk cId="2479534453" sldId="363"/>
        </pc:sldMkLst>
      </pc:sldChg>
      <pc:sldChg chg="del">
        <pc:chgData name="Knud Funch | Sound Hub Denmark" userId="11fd6e67-6ba5-462a-9cba-49086f95a5d8" providerId="ADAL" clId="{5D150160-7D03-496E-A057-C20437E1ADD4}" dt="2022-02-04T12:22:16.570" v="79" actId="47"/>
        <pc:sldMkLst>
          <pc:docMk/>
          <pc:sldMk cId="3715956896" sldId="364"/>
        </pc:sldMkLst>
      </pc:sldChg>
      <pc:sldChg chg="del">
        <pc:chgData name="Knud Funch | Sound Hub Denmark" userId="11fd6e67-6ba5-462a-9cba-49086f95a5d8" providerId="ADAL" clId="{5D150160-7D03-496E-A057-C20437E1ADD4}" dt="2022-02-04T12:22:16.570" v="79" actId="47"/>
        <pc:sldMkLst>
          <pc:docMk/>
          <pc:sldMk cId="4194726526" sldId="365"/>
        </pc:sldMkLst>
      </pc:sldChg>
      <pc:sldChg chg="del">
        <pc:chgData name="Knud Funch | Sound Hub Denmark" userId="11fd6e67-6ba5-462a-9cba-49086f95a5d8" providerId="ADAL" clId="{5D150160-7D03-496E-A057-C20437E1ADD4}" dt="2022-02-04T12:22:16.570" v="79" actId="47"/>
        <pc:sldMkLst>
          <pc:docMk/>
          <pc:sldMk cId="3973322326" sldId="366"/>
        </pc:sldMkLst>
      </pc:sldChg>
      <pc:sldChg chg="del">
        <pc:chgData name="Knud Funch | Sound Hub Denmark" userId="11fd6e67-6ba5-462a-9cba-49086f95a5d8" providerId="ADAL" clId="{5D150160-7D03-496E-A057-C20437E1ADD4}" dt="2022-02-04T12:22:16.570" v="79" actId="47"/>
        <pc:sldMkLst>
          <pc:docMk/>
          <pc:sldMk cId="102877268" sldId="367"/>
        </pc:sldMkLst>
      </pc:sldChg>
      <pc:sldChg chg="del">
        <pc:chgData name="Knud Funch | Sound Hub Denmark" userId="11fd6e67-6ba5-462a-9cba-49086f95a5d8" providerId="ADAL" clId="{5D150160-7D03-496E-A057-C20437E1ADD4}" dt="2022-02-04T12:22:16.570" v="79" actId="47"/>
        <pc:sldMkLst>
          <pc:docMk/>
          <pc:sldMk cId="374237142" sldId="368"/>
        </pc:sldMkLst>
      </pc:sldChg>
      <pc:sldChg chg="del">
        <pc:chgData name="Knud Funch | Sound Hub Denmark" userId="11fd6e67-6ba5-462a-9cba-49086f95a5d8" providerId="ADAL" clId="{5D150160-7D03-496E-A057-C20437E1ADD4}" dt="2022-02-04T12:22:16.570" v="79" actId="47"/>
        <pc:sldMkLst>
          <pc:docMk/>
          <pc:sldMk cId="454972097" sldId="429"/>
        </pc:sldMkLst>
      </pc:sldChg>
      <pc:sldChg chg="del">
        <pc:chgData name="Knud Funch | Sound Hub Denmark" userId="11fd6e67-6ba5-462a-9cba-49086f95a5d8" providerId="ADAL" clId="{5D150160-7D03-496E-A057-C20437E1ADD4}" dt="2022-02-04T12:22:16.570" v="79" actId="47"/>
        <pc:sldMkLst>
          <pc:docMk/>
          <pc:sldMk cId="2158237906" sldId="431"/>
        </pc:sldMkLst>
      </pc:sldChg>
      <pc:sldChg chg="del">
        <pc:chgData name="Knud Funch | Sound Hub Denmark" userId="11fd6e67-6ba5-462a-9cba-49086f95a5d8" providerId="ADAL" clId="{5D150160-7D03-496E-A057-C20437E1ADD4}" dt="2022-02-04T12:22:16.570" v="79" actId="47"/>
        <pc:sldMkLst>
          <pc:docMk/>
          <pc:sldMk cId="1997339416" sldId="432"/>
        </pc:sldMkLst>
      </pc:sldChg>
      <pc:sldChg chg="modSp mod">
        <pc:chgData name="Knud Funch | Sound Hub Denmark" userId="11fd6e67-6ba5-462a-9cba-49086f95a5d8" providerId="ADAL" clId="{5D150160-7D03-496E-A057-C20437E1ADD4}" dt="2022-02-04T12:32:11.653" v="488"/>
        <pc:sldMkLst>
          <pc:docMk/>
          <pc:sldMk cId="3131727635" sldId="433"/>
        </pc:sldMkLst>
        <pc:spChg chg="mod">
          <ac:chgData name="Knud Funch | Sound Hub Denmark" userId="11fd6e67-6ba5-462a-9cba-49086f95a5d8" providerId="ADAL" clId="{5D150160-7D03-496E-A057-C20437E1ADD4}" dt="2022-02-04T12:32:11.653" v="488"/>
          <ac:spMkLst>
            <pc:docMk/>
            <pc:sldMk cId="3131727635" sldId="433"/>
            <ac:spMk id="10" creationId="{9068D12E-E5BD-4D7B-8311-2CA852666030}"/>
          </ac:spMkLst>
        </pc:spChg>
      </pc:sldChg>
      <pc:sldChg chg="modNotesTx">
        <pc:chgData name="Knud Funch | Sound Hub Denmark" userId="11fd6e67-6ba5-462a-9cba-49086f95a5d8" providerId="ADAL" clId="{5D150160-7D03-496E-A057-C20437E1ADD4}" dt="2022-02-04T13:20:24.179" v="1753" actId="20577"/>
        <pc:sldMkLst>
          <pc:docMk/>
          <pc:sldMk cId="3118476323" sldId="434"/>
        </pc:sldMkLst>
      </pc:sldChg>
      <pc:sldChg chg="del">
        <pc:chgData name="Knud Funch | Sound Hub Denmark" userId="11fd6e67-6ba5-462a-9cba-49086f95a5d8" providerId="ADAL" clId="{5D150160-7D03-496E-A057-C20437E1ADD4}" dt="2022-02-04T12:22:16.570" v="79" actId="47"/>
        <pc:sldMkLst>
          <pc:docMk/>
          <pc:sldMk cId="223039692" sldId="437"/>
        </pc:sldMkLst>
      </pc:sldChg>
      <pc:sldChg chg="del">
        <pc:chgData name="Knud Funch | Sound Hub Denmark" userId="11fd6e67-6ba5-462a-9cba-49086f95a5d8" providerId="ADAL" clId="{5D150160-7D03-496E-A057-C20437E1ADD4}" dt="2022-02-04T12:22:16.570" v="79" actId="47"/>
        <pc:sldMkLst>
          <pc:docMk/>
          <pc:sldMk cId="3453925054" sldId="438"/>
        </pc:sldMkLst>
      </pc:sldChg>
      <pc:sldChg chg="del">
        <pc:chgData name="Knud Funch | Sound Hub Denmark" userId="11fd6e67-6ba5-462a-9cba-49086f95a5d8" providerId="ADAL" clId="{5D150160-7D03-496E-A057-C20437E1ADD4}" dt="2022-02-04T12:22:16.570" v="79" actId="47"/>
        <pc:sldMkLst>
          <pc:docMk/>
          <pc:sldMk cId="2454613695" sldId="439"/>
        </pc:sldMkLst>
      </pc:sldChg>
      <pc:sldChg chg="modSp mod">
        <pc:chgData name="Knud Funch | Sound Hub Denmark" userId="11fd6e67-6ba5-462a-9cba-49086f95a5d8" providerId="ADAL" clId="{5D150160-7D03-496E-A057-C20437E1ADD4}" dt="2022-02-04T12:23:50.419" v="84" actId="255"/>
        <pc:sldMkLst>
          <pc:docMk/>
          <pc:sldMk cId="3229240544" sldId="440"/>
        </pc:sldMkLst>
        <pc:spChg chg="mod">
          <ac:chgData name="Knud Funch | Sound Hub Denmark" userId="11fd6e67-6ba5-462a-9cba-49086f95a5d8" providerId="ADAL" clId="{5D150160-7D03-496E-A057-C20437E1ADD4}" dt="2022-02-04T12:23:50.419" v="84" actId="255"/>
          <ac:spMkLst>
            <pc:docMk/>
            <pc:sldMk cId="3229240544" sldId="440"/>
            <ac:spMk id="10" creationId="{9068D12E-E5BD-4D7B-8311-2CA852666030}"/>
          </ac:spMkLst>
        </pc:spChg>
      </pc:sldChg>
      <pc:sldChg chg="del">
        <pc:chgData name="Knud Funch | Sound Hub Denmark" userId="11fd6e67-6ba5-462a-9cba-49086f95a5d8" providerId="ADAL" clId="{5D150160-7D03-496E-A057-C20437E1ADD4}" dt="2022-02-04T12:22:16.570" v="79" actId="47"/>
        <pc:sldMkLst>
          <pc:docMk/>
          <pc:sldMk cId="2577089684" sldId="441"/>
        </pc:sldMkLst>
      </pc:sldChg>
      <pc:sldChg chg="modNotesTx">
        <pc:chgData name="Knud Funch | Sound Hub Denmark" userId="11fd6e67-6ba5-462a-9cba-49086f95a5d8" providerId="ADAL" clId="{5D150160-7D03-496E-A057-C20437E1ADD4}" dt="2022-02-04T13:55:59.300" v="2872" actId="20577"/>
        <pc:sldMkLst>
          <pc:docMk/>
          <pc:sldMk cId="1885797701" sldId="442"/>
        </pc:sldMkLst>
      </pc:sldChg>
      <pc:sldChg chg="del">
        <pc:chgData name="Knud Funch | Sound Hub Denmark" userId="11fd6e67-6ba5-462a-9cba-49086f95a5d8" providerId="ADAL" clId="{5D150160-7D03-496E-A057-C20437E1ADD4}" dt="2022-02-04T12:22:16.570" v="79" actId="47"/>
        <pc:sldMkLst>
          <pc:docMk/>
          <pc:sldMk cId="4138614388" sldId="443"/>
        </pc:sldMkLst>
      </pc:sldChg>
      <pc:sldChg chg="del">
        <pc:chgData name="Knud Funch | Sound Hub Denmark" userId="11fd6e67-6ba5-462a-9cba-49086f95a5d8" providerId="ADAL" clId="{5D150160-7D03-496E-A057-C20437E1ADD4}" dt="2022-02-04T12:22:16.570" v="79" actId="47"/>
        <pc:sldMkLst>
          <pc:docMk/>
          <pc:sldMk cId="1623200062" sldId="444"/>
        </pc:sldMkLst>
      </pc:sldChg>
      <pc:sldChg chg="modNotesTx">
        <pc:chgData name="Knud Funch | Sound Hub Denmark" userId="11fd6e67-6ba5-462a-9cba-49086f95a5d8" providerId="ADAL" clId="{5D150160-7D03-496E-A057-C20437E1ADD4}" dt="2022-02-04T13:57:29.745" v="2922" actId="20577"/>
        <pc:sldMkLst>
          <pc:docMk/>
          <pc:sldMk cId="64004232" sldId="445"/>
        </pc:sldMkLst>
      </pc:sldChg>
      <pc:sldChg chg="addSp delSp modSp add mod modNotesTx">
        <pc:chgData name="Knud Funch | Sound Hub Denmark" userId="11fd6e67-6ba5-462a-9cba-49086f95a5d8" providerId="ADAL" clId="{5D150160-7D03-496E-A057-C20437E1ADD4}" dt="2022-02-04T13:36:13.808" v="2360" actId="20577"/>
        <pc:sldMkLst>
          <pc:docMk/>
          <pc:sldMk cId="2523671776" sldId="463"/>
        </pc:sldMkLst>
        <pc:spChg chg="mod">
          <ac:chgData name="Knud Funch | Sound Hub Denmark" userId="11fd6e67-6ba5-462a-9cba-49086f95a5d8" providerId="ADAL" clId="{5D150160-7D03-496E-A057-C20437E1ADD4}" dt="2022-02-04T13:24:44.659" v="1803" actId="20577"/>
          <ac:spMkLst>
            <pc:docMk/>
            <pc:sldMk cId="2523671776" sldId="463"/>
            <ac:spMk id="4" creationId="{313B8EF2-7CE3-4E2C-901C-2FD646096EAA}"/>
          </ac:spMkLst>
        </pc:spChg>
        <pc:spChg chg="mod">
          <ac:chgData name="Knud Funch | Sound Hub Denmark" userId="11fd6e67-6ba5-462a-9cba-49086f95a5d8" providerId="ADAL" clId="{5D150160-7D03-496E-A057-C20437E1ADD4}" dt="2022-02-04T13:35:53.913" v="2333" actId="20577"/>
          <ac:spMkLst>
            <pc:docMk/>
            <pc:sldMk cId="2523671776" sldId="463"/>
            <ac:spMk id="13" creationId="{4B423273-4FBD-45FC-92B4-67A21A92F071}"/>
          </ac:spMkLst>
        </pc:spChg>
        <pc:picChg chg="add mod">
          <ac:chgData name="Knud Funch | Sound Hub Denmark" userId="11fd6e67-6ba5-462a-9cba-49086f95a5d8" providerId="ADAL" clId="{5D150160-7D03-496E-A057-C20437E1ADD4}" dt="2022-02-04T13:32:58.373" v="1811" actId="14100"/>
          <ac:picMkLst>
            <pc:docMk/>
            <pc:sldMk cId="2523671776" sldId="463"/>
            <ac:picMk id="8" creationId="{35621008-AF7B-4420-9375-DB39ECD91A46}"/>
          </ac:picMkLst>
        </pc:picChg>
        <pc:picChg chg="del">
          <ac:chgData name="Knud Funch | Sound Hub Denmark" userId="11fd6e67-6ba5-462a-9cba-49086f95a5d8" providerId="ADAL" clId="{5D150160-7D03-496E-A057-C20437E1ADD4}" dt="2022-02-04T13:32:52.676" v="1810" actId="478"/>
          <ac:picMkLst>
            <pc:docMk/>
            <pc:sldMk cId="2523671776" sldId="463"/>
            <ac:picMk id="9" creationId="{72203F22-B991-4A83-9E44-D418BA99F98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69CDB1F4-01A9-4562-8EC6-68577703C92C}" type="datetimeFigureOut">
              <a:rPr lang="da-DK" smtClean="0"/>
              <a:t>09-03-2022</a:t>
            </a:fld>
            <a:endParaRPr lang="da-DK"/>
          </a:p>
        </p:txBody>
      </p:sp>
      <p:sp>
        <p:nvSpPr>
          <p:cNvPr id="4" name="Pladsholder til slidebillede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CCAD5874-C893-49E1-9821-B5135A5FBFD7}" type="slidenum">
              <a:rPr lang="da-DK" smtClean="0"/>
              <a:t>‹nr.›</a:t>
            </a:fld>
            <a:endParaRPr lang="da-DK"/>
          </a:p>
        </p:txBody>
      </p:sp>
    </p:spTree>
    <p:extLst>
      <p:ext uri="{BB962C8B-B14F-4D97-AF65-F5344CB8AC3E}">
        <p14:creationId xmlns:p14="http://schemas.microsoft.com/office/powerpoint/2010/main" val="2054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3schools.com/python/default.asp"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bit-micropython.readthedocs.io/en/v2-doc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icrobit-micropython.readthedocs.io/en/v2-do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icrobit-micropython.readthedocs.io/en/v2-doc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thonny.or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microbit.org/hardwa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lærer som info/inspiration.</a:t>
            </a:r>
          </a:p>
          <a:p>
            <a:endParaRPr lang="da-DK" dirty="0"/>
          </a:p>
          <a:p>
            <a:r>
              <a:rPr lang="da-DK" dirty="0"/>
              <a:t>Kan bruges sammen med opslagsværkerne nedenfor som en introduktion til programmering i Python/MicroPython (på Micro:Bit)</a:t>
            </a:r>
          </a:p>
          <a:p>
            <a:r>
              <a:rPr lang="da-DK" dirty="0">
                <a:hlinkClick r:id="rId3"/>
              </a:rPr>
              <a:t>Python </a:t>
            </a:r>
            <a:r>
              <a:rPr lang="da-DK" dirty="0" err="1">
                <a:hlinkClick r:id="rId3"/>
              </a:rPr>
              <a:t>Tutorial</a:t>
            </a:r>
            <a:r>
              <a:rPr lang="da-DK" dirty="0">
                <a:hlinkClick r:id="rId3"/>
              </a:rPr>
              <a:t> (w3schools.com)</a:t>
            </a:r>
            <a:r>
              <a:rPr lang="da-DK" dirty="0"/>
              <a:t> og </a:t>
            </a:r>
          </a:p>
          <a:p>
            <a:r>
              <a:rPr lang="da-DK" dirty="0">
                <a:hlinkClick r:id="rId4"/>
              </a:rPr>
              <a:t>BBC micro:bit MicroPython </a:t>
            </a:r>
            <a:r>
              <a:rPr lang="da-DK" dirty="0" err="1">
                <a:hlinkClick r:id="rId4"/>
              </a:rPr>
              <a:t>documentation</a:t>
            </a:r>
            <a:r>
              <a:rPr lang="da-DK" dirty="0">
                <a:hlinkClick r:id="rId4"/>
              </a:rPr>
              <a:t> — BBC micro:bit MicroPython 1.0.1 </a:t>
            </a:r>
            <a:r>
              <a:rPr lang="da-DK" dirty="0" err="1">
                <a:hlinkClick r:id="rId4"/>
              </a:rPr>
              <a:t>documentation</a:t>
            </a:r>
            <a:r>
              <a:rPr lang="da-DK" dirty="0">
                <a:hlinkClick r:id="rId4"/>
              </a:rPr>
              <a:t> (microbit-micropython.readthedocs.io)</a:t>
            </a:r>
            <a:r>
              <a:rPr lang="da-DK" dirty="0"/>
              <a:t>  </a:t>
            </a:r>
          </a:p>
          <a:p>
            <a:endParaRPr lang="da-DK" dirty="0"/>
          </a:p>
          <a:p>
            <a:r>
              <a:rPr lang="da-DK" dirty="0"/>
              <a:t>(Klikbare links på slides sidst i stakken – De er desværre ikke klikbare når de er i noterne! – der er referencer til disse med links i slides undervejs.)</a:t>
            </a:r>
          </a:p>
          <a:p>
            <a:endParaRPr lang="da-DK" dirty="0"/>
          </a:p>
          <a:p>
            <a:r>
              <a:rPr lang="da-DK" dirty="0"/>
              <a:t>Kan findes ved at søge i google på følgende:</a:t>
            </a:r>
          </a:p>
          <a:p>
            <a:r>
              <a:rPr lang="da-DK" dirty="0"/>
              <a:t>”w3schools </a:t>
            </a:r>
            <a:r>
              <a:rPr lang="da-DK" dirty="0" err="1"/>
              <a:t>python</a:t>
            </a:r>
            <a:r>
              <a:rPr lang="da-DK" dirty="0"/>
              <a:t> </a:t>
            </a:r>
            <a:r>
              <a:rPr lang="da-DK" dirty="0" err="1"/>
              <a:t>tutorial</a:t>
            </a:r>
            <a:r>
              <a:rPr lang="da-DK" dirty="0"/>
              <a:t>” og</a:t>
            </a:r>
          </a:p>
          <a:p>
            <a:r>
              <a:rPr lang="da-DK" dirty="0"/>
              <a:t>”</a:t>
            </a:r>
            <a:r>
              <a:rPr lang="da-DK" dirty="0" err="1"/>
              <a:t>micropython</a:t>
            </a:r>
            <a:r>
              <a:rPr lang="da-DK" dirty="0"/>
              <a:t> </a:t>
            </a:r>
            <a:r>
              <a:rPr lang="da-DK" dirty="0" err="1"/>
              <a:t>microbit</a:t>
            </a:r>
            <a:r>
              <a:rPr lang="da-DK" dirty="0"/>
              <a:t>”</a:t>
            </a:r>
          </a:p>
          <a:p>
            <a:endParaRPr lang="da-DK" dirty="0"/>
          </a:p>
          <a:p>
            <a:r>
              <a:rPr lang="da-DK" dirty="0"/>
              <a:t>Og det er en god ide at vise de 2 opslagsværker live ifm undervisningen.</a:t>
            </a:r>
          </a:p>
          <a:p>
            <a:endParaRPr lang="da-DK" dirty="0"/>
          </a:p>
          <a:p>
            <a:endParaRPr lang="da-DK" dirty="0"/>
          </a:p>
          <a:p>
            <a:r>
              <a:rPr lang="da-DK" dirty="0"/>
              <a:t>Dækker Spor 1 i LYD-Kit materialet.</a:t>
            </a:r>
          </a:p>
          <a:p>
            <a:endParaRPr lang="da-DK" dirty="0"/>
          </a:p>
          <a:p>
            <a:r>
              <a:rPr lang="da-DK" dirty="0"/>
              <a:t>Slide stak er tænkt som inspiration til lærer – ikke som et færdigt forløb overfor eleverne.</a:t>
            </a:r>
          </a:p>
          <a:p>
            <a:endParaRPr lang="da-DK" dirty="0"/>
          </a:p>
          <a:p>
            <a:r>
              <a:rPr lang="da-DK" b="1" u="sng" dirty="0"/>
              <a:t>Version 14-feb-2022:</a:t>
            </a:r>
          </a:p>
          <a:p>
            <a:r>
              <a:rPr lang="da-DK" dirty="0"/>
              <a:t>Rettet skrivefejl og sammenholdt med selvstændige slidestakke for Modul B og C.</a:t>
            </a:r>
          </a:p>
          <a:p>
            <a:endParaRPr lang="da-DK" dirty="0"/>
          </a:p>
          <a:p>
            <a:r>
              <a:rPr lang="da-DK" b="1" u="sng" dirty="0"/>
              <a:t>Version 04-Feb-2022:</a:t>
            </a:r>
          </a:p>
          <a:p>
            <a:r>
              <a:rPr lang="da-DK" dirty="0"/>
              <a:t>Rettet/tilføjet sådan at det kan bruges som 3 forløb af kortere varighed.</a:t>
            </a:r>
          </a:p>
          <a:p>
            <a:endParaRPr lang="da-DK" dirty="0"/>
          </a:p>
          <a:p>
            <a:r>
              <a:rPr lang="da-DK" u="sng" dirty="0"/>
              <a:t>Modul a:</a:t>
            </a:r>
          </a:p>
          <a:p>
            <a:r>
              <a:rPr lang="da-DK" dirty="0"/>
              <a:t>Det basale og nødvendige for at kunne bruge materialerne i alle 4 spor i LYD-Kit med en basal forståelse for hvad der sker i koden  – ‘Værkstedskørekort’</a:t>
            </a:r>
          </a:p>
          <a:p>
            <a:endParaRPr lang="da-DK" dirty="0"/>
          </a:p>
          <a:p>
            <a:r>
              <a:rPr lang="da-DK" u="sng" dirty="0"/>
              <a:t>Modul b:</a:t>
            </a:r>
          </a:p>
          <a:p>
            <a:r>
              <a:rPr lang="da-DK" dirty="0"/>
              <a:t>Et værkstedsmodul for dem som vil vide mere/gå dybere i Microbitten for dem som vil bygge selv med </a:t>
            </a:r>
            <a:r>
              <a:rPr lang="da-DK" dirty="0" err="1"/>
              <a:t>Micro:Bitten</a:t>
            </a:r>
            <a:r>
              <a:rPr lang="da-DK" dirty="0"/>
              <a:t>, og grundlag for at kunne kikke ind i den færdige kode til Micro:Bit som der udleveres i Spor 2.</a:t>
            </a:r>
          </a:p>
          <a:p>
            <a:endParaRPr lang="da-DK" dirty="0"/>
          </a:p>
          <a:p>
            <a:r>
              <a:rPr lang="da-DK" u="sng" dirty="0"/>
              <a:t>Modul c:</a:t>
            </a:r>
          </a:p>
          <a:p>
            <a:r>
              <a:rPr lang="da-DK" dirty="0"/>
              <a:t>En case, hvor man med udgangspunkt i færdig kode kan lave funktions kritik, teknologivurdering og produktdesign.</a:t>
            </a:r>
          </a:p>
          <a:p>
            <a:endParaRPr lang="da-DK" dirty="0"/>
          </a:p>
          <a:p>
            <a:r>
              <a:rPr lang="da-DK" b="1" u="sng" dirty="0"/>
              <a:t>Version 23-Nov-2020</a:t>
            </a:r>
            <a:r>
              <a:rPr lang="da-DK" b="1" dirty="0"/>
              <a:t>: </a:t>
            </a:r>
            <a:r>
              <a:rPr lang="da-DK" dirty="0"/>
              <a:t>	</a:t>
            </a:r>
          </a:p>
          <a:p>
            <a:r>
              <a:rPr lang="da-DK" dirty="0"/>
              <a:t>Lagt op efter test med 1x og 2x på SSG. Der blev det kørt som et samlet forløb på 10 lektioner. </a:t>
            </a:r>
          </a:p>
          <a:p>
            <a:endParaRPr lang="da-DK" dirty="0"/>
          </a:p>
          <a:p>
            <a:endParaRPr lang="da-DK" dirty="0"/>
          </a:p>
          <a:p>
            <a:endParaRPr lang="da-DK" dirty="0"/>
          </a:p>
          <a:p>
            <a:r>
              <a:rPr lang="da-DK" dirty="0"/>
              <a:t>BEMÆRK at LYD-Kit er organiseret sådan at man IKKE behøver at komme dybt i programmeringen, da der er en række færdige programmer og skabeloner, som man kan bygge ovenpå; både uden at ændre i kode og ved at lave simple modifikationer. </a:t>
            </a:r>
          </a:p>
          <a:p>
            <a:endParaRPr lang="da-DK" dirty="0"/>
          </a:p>
          <a:p>
            <a:r>
              <a:rPr lang="da-DK" dirty="0"/>
              <a:t>Man skal dog have en basis forståelse for Python og et såkaldt udviklingsmiljø (IDE – Integrated Development Environment) for at kunne benytte de færdige programmer. Det er det vi kalder ‘Lukket bog’ tilgangen.  Det er omvendt også muligt at bruge det  som ‘åben bog’ til at gå dybere i programmeringsdelen, hvis man vil. </a:t>
            </a:r>
          </a:p>
          <a:p>
            <a:endParaRPr lang="da-DK" dirty="0"/>
          </a:p>
          <a:p>
            <a:r>
              <a:rPr lang="da-DK" dirty="0"/>
              <a:t>Derved understøttes den didaktiske tilgang – </a:t>
            </a:r>
            <a:r>
              <a:rPr lang="da-DK" dirty="0" err="1"/>
              <a:t>Faded</a:t>
            </a:r>
            <a:r>
              <a:rPr lang="da-DK" dirty="0"/>
              <a:t> Guidance, og UMC (</a:t>
            </a:r>
            <a:r>
              <a:rPr lang="da-DK" dirty="0" err="1"/>
              <a:t>Use</a:t>
            </a:r>
            <a:r>
              <a:rPr lang="da-DK" dirty="0"/>
              <a:t> </a:t>
            </a:r>
            <a:r>
              <a:rPr lang="da-DK" dirty="0" err="1"/>
              <a:t>Modify</a:t>
            </a:r>
            <a:r>
              <a:rPr lang="da-DK" dirty="0"/>
              <a:t> </a:t>
            </a:r>
            <a:r>
              <a:rPr lang="da-DK" dirty="0" err="1"/>
              <a:t>Create</a:t>
            </a:r>
            <a:r>
              <a:rPr lang="da-DK" dirty="0"/>
              <a:t>) kendt fra informatik og programmerings fagene, samt i tilgangen fra </a:t>
            </a:r>
            <a:r>
              <a:rPr lang="da-DK" dirty="0" err="1"/>
              <a:t>Computational</a:t>
            </a:r>
            <a:r>
              <a:rPr lang="da-DK" dirty="0"/>
              <a:t> </a:t>
            </a:r>
            <a:r>
              <a:rPr lang="da-DK" dirty="0" err="1"/>
              <a:t>Thinking</a:t>
            </a:r>
            <a:r>
              <a:rPr lang="da-DK" dirty="0"/>
              <a:t> (CT) </a:t>
            </a:r>
          </a:p>
          <a:p>
            <a:endParaRPr lang="da-DK" dirty="0"/>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1</a:t>
            </a:fld>
            <a:endParaRPr lang="da-DK"/>
          </a:p>
        </p:txBody>
      </p:sp>
    </p:spTree>
    <p:extLst>
      <p:ext uri="{BB962C8B-B14F-4D97-AF65-F5344CB8AC3E}">
        <p14:creationId xmlns:p14="http://schemas.microsoft.com/office/powerpoint/2010/main" val="359629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Vis dokumentationen for </a:t>
            </a:r>
            <a:r>
              <a:rPr lang="da-DK" dirty="0" err="1"/>
              <a:t>Micropython</a:t>
            </a:r>
            <a:r>
              <a:rPr lang="da-DK" dirty="0"/>
              <a:t> på </a:t>
            </a:r>
            <a:r>
              <a:rPr lang="da-DK" dirty="0" err="1"/>
              <a:t>Microbit</a:t>
            </a:r>
            <a:r>
              <a:rPr lang="da-DK" dirty="0"/>
              <a:t>. Vis overordnet hvordan den er struktureret.</a:t>
            </a:r>
          </a:p>
          <a:p>
            <a:pPr marL="171450" indent="-171450">
              <a:buFontTx/>
              <a:buChar char="-"/>
            </a:pPr>
            <a:r>
              <a:rPr lang="da-DK" dirty="0"/>
              <a:t>En </a:t>
            </a:r>
            <a:r>
              <a:rPr lang="da-DK" dirty="0" err="1"/>
              <a:t>tutorial</a:t>
            </a:r>
            <a:r>
              <a:rPr lang="da-DK" dirty="0"/>
              <a:t> del</a:t>
            </a:r>
          </a:p>
          <a:p>
            <a:pPr marL="171450" indent="-171450">
              <a:buFontTx/>
              <a:buChar char="-"/>
            </a:pPr>
            <a:r>
              <a:rPr lang="da-DK" dirty="0"/>
              <a:t>En API del med flere detaljer i beskrivelsen</a:t>
            </a:r>
          </a:p>
          <a:p>
            <a:pPr marL="171450" indent="-171450">
              <a:buFontTx/>
              <a:buChar char="-"/>
            </a:pPr>
            <a:r>
              <a:rPr lang="da-DK" dirty="0"/>
              <a:t>Et søge felt.</a:t>
            </a:r>
          </a:p>
          <a:p>
            <a:pPr marL="171450" indent="-171450">
              <a:buFontTx/>
              <a:buChar char="-"/>
            </a:pPr>
            <a:endParaRPr lang="da-DK" dirty="0"/>
          </a:p>
          <a:p>
            <a:pPr marL="0" indent="0">
              <a:buFontTx/>
              <a:buNone/>
            </a:pPr>
            <a:r>
              <a:rPr lang="da-DK" dirty="0"/>
              <a:t>Gå så til siden med </a:t>
            </a:r>
            <a:r>
              <a:rPr lang="da-DK" dirty="0" err="1"/>
              <a:t>buttons</a:t>
            </a:r>
            <a:r>
              <a:rPr lang="da-DK" dirty="0"/>
              <a:t> – </a:t>
            </a:r>
            <a:r>
              <a:rPr lang="da-DK" dirty="0" err="1"/>
              <a:t>scroll</a:t>
            </a:r>
            <a:r>
              <a:rPr lang="da-DK" dirty="0"/>
              <a:t> ned til eksemplet som er i slide. </a:t>
            </a:r>
          </a:p>
          <a:p>
            <a:pPr marL="0" indent="0">
              <a:buFontTx/>
              <a:buNone/>
            </a:pPr>
            <a:r>
              <a:rPr lang="da-DK" dirty="0"/>
              <a:t>Kopier det ind i Thonny fra dokumentationen ind i editor</a:t>
            </a:r>
          </a:p>
          <a:p>
            <a:pPr marL="0" indent="0">
              <a:buFontTx/>
              <a:buNone/>
            </a:pPr>
            <a:r>
              <a:rPr lang="da-DK" dirty="0"/>
              <a:t>Skift fortolker til MicroPython på Micro:Bit (se notat om at komme i gang med Thonny) kør koden.</a:t>
            </a:r>
          </a:p>
          <a:p>
            <a:pPr marL="0" indent="0">
              <a:buFontTx/>
              <a:buNone/>
            </a:pPr>
            <a:r>
              <a:rPr lang="da-DK" dirty="0"/>
              <a:t>Lad alle elever gøre det samme! </a:t>
            </a:r>
          </a:p>
          <a:p>
            <a:pPr marL="0" indent="0">
              <a:buFontTx/>
              <a:buNone/>
            </a:pPr>
            <a:endParaRPr lang="da-DK" dirty="0"/>
          </a:p>
          <a:p>
            <a:pPr marL="0" indent="0">
              <a:buFontTx/>
              <a:buNone/>
            </a:pPr>
            <a:r>
              <a:rPr lang="da-DK" dirty="0"/>
              <a:t>Lad dem lave et par ændringer i koden som beskrevet i Slide.</a:t>
            </a:r>
          </a:p>
          <a:p>
            <a:pPr marL="0" indent="0">
              <a:buFontTx/>
              <a:buNone/>
            </a:pPr>
            <a:endParaRPr lang="da-DK" dirty="0"/>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10</a:t>
            </a:fld>
            <a:endParaRPr lang="da-DK"/>
          </a:p>
        </p:txBody>
      </p:sp>
    </p:spTree>
    <p:extLst>
      <p:ext uri="{BB962C8B-B14F-4D97-AF65-F5344CB8AC3E}">
        <p14:creationId xmlns:p14="http://schemas.microsoft.com/office/powerpoint/2010/main" val="1407799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Præsenter eleverne for modulerne/bibliotekerne speech og </a:t>
            </a:r>
            <a:r>
              <a:rPr lang="da-DK" dirty="0" err="1"/>
              <a:t>music</a:t>
            </a:r>
            <a:endParaRPr lang="da-DK" dirty="0"/>
          </a:p>
          <a:p>
            <a:pPr marL="0" indent="0">
              <a:buFontTx/>
              <a:buNone/>
            </a:pPr>
            <a:r>
              <a:rPr lang="da-DK" dirty="0"/>
              <a:t>Vis dem søgefunktionen i dokumentationen så de finder referencen.</a:t>
            </a:r>
          </a:p>
          <a:p>
            <a:pPr marL="0" indent="0">
              <a:buFontTx/>
              <a:buNone/>
            </a:pPr>
            <a:endParaRPr lang="da-DK" dirty="0"/>
          </a:p>
          <a:p>
            <a:pPr marL="0" indent="0">
              <a:buFontTx/>
              <a:buNone/>
            </a:pPr>
            <a:r>
              <a:rPr lang="da-DK" dirty="0"/>
              <a:t>(klikbare links i slide – og direkte i slide sidst i stakken – MEN bedre at finde dem i dokumentationen på nettet – Bedre at eleverne selv får fornemmelsen for at navigere i dokumentationen og finde det frem som de har behov for.)</a:t>
            </a:r>
          </a:p>
          <a:p>
            <a:pPr marL="0" indent="0">
              <a:buFontTx/>
              <a:buNone/>
            </a:pPr>
            <a:endParaRPr lang="da-DK" dirty="0"/>
          </a:p>
          <a:p>
            <a:pPr marL="0" indent="0">
              <a:buFontTx/>
              <a:buNone/>
            </a:pPr>
            <a:r>
              <a:rPr lang="da-DK" dirty="0"/>
              <a:t>Giv dem en opgave med at få sat lyd ind sammen med displayvisningen fra eksemplet med knapper.</a:t>
            </a:r>
          </a:p>
        </p:txBody>
      </p:sp>
      <p:sp>
        <p:nvSpPr>
          <p:cNvPr id="4" name="Pladsholder til slidenummer 3"/>
          <p:cNvSpPr>
            <a:spLocks noGrp="1"/>
          </p:cNvSpPr>
          <p:nvPr>
            <p:ph type="sldNum" sz="quarter" idx="5"/>
          </p:nvPr>
        </p:nvSpPr>
        <p:spPr/>
        <p:txBody>
          <a:bodyPr/>
          <a:lstStyle/>
          <a:p>
            <a:fld id="{E11E4CBE-378A-4374-9B34-1B2E7B2BA8BA}" type="slidenum">
              <a:rPr lang="da-DK" smtClean="0"/>
              <a:t>11</a:t>
            </a:fld>
            <a:endParaRPr lang="da-DK"/>
          </a:p>
        </p:txBody>
      </p:sp>
    </p:spTree>
    <p:extLst>
      <p:ext uri="{BB962C8B-B14F-4D97-AF65-F5344CB8AC3E}">
        <p14:creationId xmlns:p14="http://schemas.microsoft.com/office/powerpoint/2010/main" val="385750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Dette er ‘svaret’ (et svar) på opgaven med at kombinere det de fandt under </a:t>
            </a:r>
            <a:r>
              <a:rPr lang="da-DK" dirty="0" err="1"/>
              <a:t>buttons</a:t>
            </a:r>
            <a:r>
              <a:rPr lang="da-DK" dirty="0"/>
              <a:t> med noget lyd.</a:t>
            </a:r>
          </a:p>
          <a:p>
            <a:pPr marL="0" indent="0">
              <a:buFontTx/>
              <a:buNone/>
            </a:pPr>
            <a:endParaRPr lang="da-DK" dirty="0"/>
          </a:p>
          <a:p>
            <a:pPr marL="0" indent="0">
              <a:buFontTx/>
              <a:buNone/>
            </a:pPr>
            <a:r>
              <a:rPr lang="da-DK" dirty="0"/>
              <a:t>Skal/kan vises efter opgaven, men naturligvis ikke før.</a:t>
            </a:r>
          </a:p>
          <a:p>
            <a:pPr marL="0" indent="0">
              <a:buFontTx/>
              <a:buNone/>
            </a:pPr>
            <a:endParaRPr lang="da-DK" dirty="0"/>
          </a:p>
          <a:p>
            <a:pPr marL="0" indent="0">
              <a:buFontTx/>
              <a:buNone/>
            </a:pPr>
            <a:r>
              <a:rPr lang="da-DK" dirty="0"/>
              <a:t>BEMÆRK – Det er også vigtigt at få udført funktionen </a:t>
            </a:r>
            <a:r>
              <a:rPr lang="da-DK" dirty="0" err="1"/>
              <a:t>music.stop</a:t>
            </a:r>
            <a:r>
              <a:rPr lang="da-DK" dirty="0"/>
              <a:t>(), for at få ryddet op i PIN tilstand. Hvis ikke kan man risikere at få en fejl hvis/når man bruge </a:t>
            </a:r>
            <a:r>
              <a:rPr lang="da-DK" dirty="0" err="1"/>
              <a:t>pins</a:t>
            </a:r>
            <a:r>
              <a:rPr lang="da-DK" dirty="0"/>
              <a:t> til noget andet.</a:t>
            </a:r>
          </a:p>
          <a:p>
            <a:pPr marL="0" indent="0">
              <a:buFontTx/>
              <a:buNone/>
            </a:pPr>
            <a:r>
              <a:rPr lang="da-DK" dirty="0"/>
              <a:t>Det kan også løses ved at strømmen kommer af </a:t>
            </a:r>
            <a:r>
              <a:rPr lang="da-DK" dirty="0" err="1"/>
              <a:t>Micro:Bitten</a:t>
            </a:r>
            <a:r>
              <a:rPr lang="da-DK" dirty="0"/>
              <a:t>.</a:t>
            </a:r>
          </a:p>
          <a:p>
            <a:pPr marL="0" indent="0">
              <a:buFontTx/>
              <a:buNone/>
            </a:pPr>
            <a:endParaRPr lang="da-DK" dirty="0"/>
          </a:p>
          <a:p>
            <a:pPr marL="0" indent="0">
              <a:buFontTx/>
              <a:buNone/>
            </a:pPr>
            <a:r>
              <a:rPr lang="da-DK" dirty="0"/>
              <a:t>Med eksemplerne i modul a bør man ikke komme i problemer.</a:t>
            </a:r>
          </a:p>
          <a:p>
            <a:pPr marL="0" indent="0">
              <a:buFontTx/>
              <a:buNone/>
            </a:pPr>
            <a:endParaRPr lang="da-DK" dirty="0"/>
          </a:p>
          <a:p>
            <a:pPr marL="0" indent="0">
              <a:buFontTx/>
              <a:buNone/>
            </a:pPr>
            <a:r>
              <a:rPr lang="da-DK" dirty="0"/>
              <a:t>Kode eksempel fra slide kan findes i LKS1Ma-Slide12-udbyg-knap-eksempel.py.</a:t>
            </a:r>
          </a:p>
          <a:p>
            <a:pPr marL="0" indent="0">
              <a:buFontTx/>
              <a:buNone/>
            </a:pPr>
            <a:endParaRPr lang="da-DK" dirty="0"/>
          </a:p>
          <a:p>
            <a:pPr marL="0" indent="0">
              <a:buFontTx/>
              <a:buNone/>
            </a:pPr>
            <a:r>
              <a:rPr lang="da-DK" dirty="0"/>
              <a:t>Kan evt. udlevere, så elever kan finde tilbage og gense/køre.</a:t>
            </a:r>
          </a:p>
          <a:p>
            <a:pPr marL="0" indent="0">
              <a:buFontTx/>
              <a:buNone/>
            </a:pPr>
            <a:r>
              <a:rPr lang="da-DK" dirty="0"/>
              <a:t>Til dem som måtte køre fast og have problemer med syntaks.</a:t>
            </a:r>
          </a:p>
        </p:txBody>
      </p:sp>
      <p:sp>
        <p:nvSpPr>
          <p:cNvPr id="4" name="Pladsholder til slidenummer 3"/>
          <p:cNvSpPr>
            <a:spLocks noGrp="1"/>
          </p:cNvSpPr>
          <p:nvPr>
            <p:ph type="sldNum" sz="quarter" idx="5"/>
          </p:nvPr>
        </p:nvSpPr>
        <p:spPr/>
        <p:txBody>
          <a:bodyPr/>
          <a:lstStyle/>
          <a:p>
            <a:fld id="{E11E4CBE-378A-4374-9B34-1B2E7B2BA8BA}" type="slidenum">
              <a:rPr lang="da-DK" smtClean="0"/>
              <a:t>12</a:t>
            </a:fld>
            <a:endParaRPr lang="da-DK"/>
          </a:p>
        </p:txBody>
      </p:sp>
    </p:spTree>
    <p:extLst>
      <p:ext uri="{BB962C8B-B14F-4D97-AF65-F5344CB8AC3E}">
        <p14:creationId xmlns:p14="http://schemas.microsoft.com/office/powerpoint/2010/main" val="2416323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udelades/Option. Mest som illustration af ”for-løkke”, så hvis man ikke har fokus på åben bog tilgang (at lære lidt mere om programmering) er det at gå for langt.</a:t>
            </a:r>
          </a:p>
          <a:p>
            <a:pPr marL="0" indent="0">
              <a:buFontTx/>
              <a:buNone/>
            </a:pPr>
            <a:endParaRPr lang="da-DK" dirty="0"/>
          </a:p>
          <a:p>
            <a:pPr marL="0" indent="0">
              <a:buFontTx/>
              <a:buNone/>
            </a:pPr>
            <a:r>
              <a:rPr lang="da-DK" dirty="0"/>
              <a:t>Tag en snak om frekvenser og det hørbare område – spørg eleverne om det inden slide.</a:t>
            </a:r>
          </a:p>
          <a:p>
            <a:pPr marL="0" indent="0">
              <a:buFontTx/>
              <a:buNone/>
            </a:pPr>
            <a:endParaRPr lang="da-DK" dirty="0"/>
          </a:p>
          <a:p>
            <a:pPr marL="0" indent="0">
              <a:buFontTx/>
              <a:buNone/>
            </a:pPr>
            <a:r>
              <a:rPr lang="da-DK" dirty="0"/>
              <a:t>Højtaler og frekvensgenerator i </a:t>
            </a:r>
            <a:r>
              <a:rPr lang="da-DK" dirty="0" err="1"/>
              <a:t>Micro:Bitten</a:t>
            </a:r>
            <a:r>
              <a:rPr lang="da-DK" dirty="0"/>
              <a:t> kan ikke lave lyd i hele området, men hvad kan vi lave og høre med den?</a:t>
            </a:r>
          </a:p>
          <a:p>
            <a:pPr marL="0" indent="0">
              <a:buFontTx/>
              <a:buNone/>
            </a:pPr>
            <a:endParaRPr lang="da-DK" dirty="0"/>
          </a:p>
          <a:p>
            <a:pPr marL="0" indent="0">
              <a:buFontTx/>
              <a:buNone/>
            </a:pPr>
            <a:r>
              <a:rPr lang="da-DK" dirty="0"/>
              <a:t>Det er opgaven at finde ud af. Med Version 1 af microbitten er der en ‘hård’ grænse for hvad den kan – Den går simpelt hen ned når man når en bestemt pitch.</a:t>
            </a:r>
          </a:p>
          <a:p>
            <a:pPr marL="0" indent="0">
              <a:buFontTx/>
              <a:buNone/>
            </a:pPr>
            <a:endParaRPr lang="da-DK" dirty="0"/>
          </a:p>
          <a:p>
            <a:pPr marL="0" indent="0">
              <a:buFontTx/>
              <a:buNone/>
            </a:pPr>
            <a:r>
              <a:rPr lang="da-DK" dirty="0"/>
              <a:t>Med version 2 er det en anden sag, da den ikke går ned – men man kan så lede efter en værdi, hvor man ikke længere synes at man kan høre forskel mere. Det er så et lidt blødere svar man kan finde.</a:t>
            </a:r>
          </a:p>
          <a:p>
            <a:pPr marL="0" indent="0">
              <a:buFontTx/>
              <a:buNone/>
            </a:pPr>
            <a:endParaRPr lang="da-DK" dirty="0"/>
          </a:p>
          <a:p>
            <a:pPr marL="0" indent="0">
              <a:buFontTx/>
              <a:buNone/>
            </a:pPr>
            <a:r>
              <a:rPr lang="da-DK" dirty="0"/>
              <a:t>Men i begge tilfælde kan man bruge eksemplet til at lade eleverne først prøve sig frem, og komme med et svar, og så efterfølgende give dem en måde til at finde det lidt mere struktureret.</a:t>
            </a:r>
          </a:p>
          <a:p>
            <a:pPr marL="0" indent="0">
              <a:buFontTx/>
              <a:buNone/>
            </a:pPr>
            <a:endParaRPr lang="da-DK" dirty="0"/>
          </a:p>
          <a:p>
            <a:pPr marL="0" indent="0">
              <a:buFontTx/>
              <a:buNone/>
            </a:pPr>
            <a:r>
              <a:rPr lang="da-DK" dirty="0"/>
              <a:t>Formål overordnet set er at give dem mod på at eksperimentere, for at lære – her for at lære MB’en at kende – efterfølgende for at lære de indbyggede sensorer at kende.</a:t>
            </a:r>
          </a:p>
          <a:p>
            <a:pPr marL="0" indent="0">
              <a:buFontTx/>
              <a:buNone/>
            </a:pPr>
            <a:endParaRPr lang="da-DK" dirty="0"/>
          </a:p>
          <a:p>
            <a:pPr marL="0" indent="0">
              <a:buFontTx/>
              <a:buNone/>
            </a:pPr>
            <a:r>
              <a:rPr lang="da-DK" dirty="0"/>
              <a:t>Program findes: LKS1Ma-Slide13-PitchRange.py</a:t>
            </a:r>
          </a:p>
        </p:txBody>
      </p:sp>
      <p:sp>
        <p:nvSpPr>
          <p:cNvPr id="4" name="Pladsholder til slidenummer 3"/>
          <p:cNvSpPr>
            <a:spLocks noGrp="1"/>
          </p:cNvSpPr>
          <p:nvPr>
            <p:ph type="sldNum" sz="quarter" idx="5"/>
          </p:nvPr>
        </p:nvSpPr>
        <p:spPr/>
        <p:txBody>
          <a:bodyPr/>
          <a:lstStyle/>
          <a:p>
            <a:fld id="{E11E4CBE-378A-4374-9B34-1B2E7B2BA8BA}" type="slidenum">
              <a:rPr lang="da-DK" smtClean="0"/>
              <a:t>13</a:t>
            </a:fld>
            <a:endParaRPr lang="da-DK"/>
          </a:p>
        </p:txBody>
      </p:sp>
    </p:spTree>
    <p:extLst>
      <p:ext uri="{BB962C8B-B14F-4D97-AF65-F5344CB8AC3E}">
        <p14:creationId xmlns:p14="http://schemas.microsoft.com/office/powerpoint/2010/main" val="1980597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Lad eleverne finde ”</a:t>
            </a:r>
            <a:r>
              <a:rPr lang="da-DK" dirty="0" err="1"/>
              <a:t>read</a:t>
            </a:r>
            <a:r>
              <a:rPr lang="da-DK" dirty="0"/>
              <a:t> light </a:t>
            </a:r>
            <a:r>
              <a:rPr lang="da-DK" dirty="0" err="1"/>
              <a:t>level</a:t>
            </a:r>
            <a:r>
              <a:rPr lang="da-DK" dirty="0"/>
              <a:t>” med søgefunktionen i dokumentationen.</a:t>
            </a:r>
          </a:p>
          <a:p>
            <a:pPr marL="0" indent="0">
              <a:buFontTx/>
              <a:buNone/>
            </a:pPr>
            <a:r>
              <a:rPr lang="da-DK" dirty="0"/>
              <a:t>Lad dem køre program fra slide</a:t>
            </a:r>
          </a:p>
          <a:p>
            <a:pPr marL="0" indent="0">
              <a:buFontTx/>
              <a:buNone/>
            </a:pPr>
            <a:r>
              <a:rPr lang="da-DK" dirty="0"/>
              <a:t>Lad dem forholde sig til sensorværdierne som læses ud mens de hhv. skygger for display og lyser på det med lommelygte (evt. fra deres mobil telefoner)</a:t>
            </a:r>
          </a:p>
          <a:p>
            <a:pPr marL="0" indent="0">
              <a:buFontTx/>
              <a:buNone/>
            </a:pPr>
            <a:endParaRPr lang="da-DK" dirty="0"/>
          </a:p>
          <a:p>
            <a:pPr marL="0" indent="0">
              <a:buFontTx/>
              <a:buNone/>
            </a:pPr>
            <a:r>
              <a:rPr lang="da-DK" dirty="0"/>
              <a:t>-De kan selv </a:t>
            </a:r>
            <a:r>
              <a:rPr lang="da-DK" dirty="0" err="1"/>
              <a:t>taste</a:t>
            </a:r>
            <a:r>
              <a:rPr lang="da-DK" dirty="0"/>
              <a:t> det ind, men så skal man forvente at der er nogle der får problemer mht. syntaks, så der skal være tid til at komme rundt.</a:t>
            </a:r>
          </a:p>
          <a:p>
            <a:pPr marL="0" indent="0">
              <a:buFontTx/>
              <a:buNone/>
            </a:pPr>
            <a:endParaRPr lang="da-DK" dirty="0"/>
          </a:p>
          <a:p>
            <a:pPr marL="0" indent="0">
              <a:buFontTx/>
              <a:buNone/>
            </a:pPr>
            <a:r>
              <a:rPr lang="da-DK" dirty="0"/>
              <a:t>Man kan også udlevere koden færdig så eleverne bare skal loade det og opleve sensor værdien der ændres.</a:t>
            </a:r>
          </a:p>
          <a:p>
            <a:pPr marL="0" indent="0">
              <a:buFontTx/>
              <a:buNone/>
            </a:pPr>
            <a:endParaRPr lang="da-DK" dirty="0"/>
          </a:p>
          <a:p>
            <a:pPr marL="0" indent="0">
              <a:buFontTx/>
              <a:buNone/>
            </a:pPr>
            <a:r>
              <a:rPr lang="da-DK" dirty="0"/>
              <a:t>Og så snakke om opgaven med konvertering til lyd og lave den sammen.</a:t>
            </a:r>
          </a:p>
          <a:p>
            <a:pPr marL="0" indent="0">
              <a:buFontTx/>
              <a:buNone/>
            </a:pPr>
            <a:endParaRPr lang="da-DK" dirty="0"/>
          </a:p>
          <a:p>
            <a:pPr marL="0" indent="0">
              <a:buFontTx/>
              <a:buNone/>
            </a:pPr>
            <a:r>
              <a:rPr lang="da-DK" dirty="0"/>
              <a:t>Brug lejlighed til at tage en snak om forskellen på at importere biblioteker/moduler vha.</a:t>
            </a:r>
          </a:p>
          <a:p>
            <a:pPr marL="0" indent="0">
              <a:buFontTx/>
              <a:buNone/>
            </a:pPr>
            <a:endParaRPr lang="da-DK" dirty="0"/>
          </a:p>
          <a:p>
            <a:pPr marL="0" indent="0">
              <a:buFontTx/>
              <a:buNone/>
            </a:pPr>
            <a:r>
              <a:rPr lang="da-DK" dirty="0"/>
              <a:t>import </a:t>
            </a:r>
            <a:r>
              <a:rPr lang="da-DK" dirty="0" err="1"/>
              <a:t>microbit</a:t>
            </a:r>
            <a:endParaRPr lang="da-DK" dirty="0"/>
          </a:p>
          <a:p>
            <a:pPr marL="0" indent="0">
              <a:buFontTx/>
              <a:buNone/>
            </a:pPr>
            <a:r>
              <a:rPr lang="da-DK" dirty="0"/>
              <a:t>Versus</a:t>
            </a:r>
          </a:p>
          <a:p>
            <a:pPr marL="0" indent="0">
              <a:buFontTx/>
              <a:buNone/>
            </a:pPr>
            <a:r>
              <a:rPr lang="da-DK" dirty="0"/>
              <a:t>from </a:t>
            </a:r>
            <a:r>
              <a:rPr lang="da-DK" dirty="0" err="1"/>
              <a:t>microbit</a:t>
            </a:r>
            <a:r>
              <a:rPr lang="da-DK" dirty="0"/>
              <a:t> import *</a:t>
            </a:r>
          </a:p>
          <a:p>
            <a:pPr marL="0" indent="0">
              <a:buFontTx/>
              <a:buNone/>
            </a:pPr>
            <a:endParaRPr lang="da-DK" dirty="0"/>
          </a:p>
          <a:p>
            <a:pPr marL="0" indent="0">
              <a:buFontTx/>
              <a:buNone/>
            </a:pPr>
            <a:r>
              <a:rPr lang="da-DK" dirty="0"/>
              <a:t>Der er nemlig lidt inkonsistens i dokumentationen. I </a:t>
            </a:r>
            <a:r>
              <a:rPr lang="da-DK" dirty="0" err="1"/>
              <a:t>tutorial</a:t>
            </a:r>
            <a:r>
              <a:rPr lang="da-DK" dirty="0"/>
              <a:t> benyttes den sidste, hvor den første bruges i API delen. </a:t>
            </a:r>
          </a:p>
          <a:p>
            <a:pPr marL="0" indent="0">
              <a:buFontTx/>
              <a:buNone/>
            </a:pPr>
            <a:endParaRPr lang="da-DK" dirty="0"/>
          </a:p>
          <a:p>
            <a:pPr marL="0" indent="0">
              <a:buFontTx/>
              <a:buNone/>
            </a:pPr>
            <a:r>
              <a:rPr lang="da-DK" dirty="0"/>
              <a:t>Når man bruger den sidste så behøver man ikke lave en fuld reference til modul og metode/funktion. Men det skal man hvis man bruger den første. Den første anses for at være den mest korrekte, da der så ikke kan være tvivl, hvis man har flere moduler med metoder/funktioner med samme navn. Den kræver til gengæld ikke så lange navne – og hvis man opererer med få biblioteker, som her, så kan det være en fordel.</a:t>
            </a:r>
          </a:p>
          <a:p>
            <a:pPr marL="0" indent="0">
              <a:buFontTx/>
              <a:buNone/>
            </a:pPr>
            <a:endParaRPr lang="da-DK" dirty="0"/>
          </a:p>
          <a:p>
            <a:pPr marL="0" indent="0">
              <a:buFontTx/>
              <a:buNone/>
            </a:pPr>
            <a:r>
              <a:rPr lang="da-DK" dirty="0"/>
              <a:t>Altså:</a:t>
            </a:r>
          </a:p>
          <a:p>
            <a:pPr marL="0" indent="0">
              <a:buFontTx/>
              <a:buNone/>
            </a:pPr>
            <a:endParaRPr lang="da-DK" dirty="0"/>
          </a:p>
          <a:p>
            <a:pPr marL="0" indent="0">
              <a:buFontTx/>
              <a:buNone/>
            </a:pPr>
            <a:r>
              <a:rPr lang="da-DK" dirty="0" err="1"/>
              <a:t>microbit.display.read_light_level</a:t>
            </a:r>
            <a:r>
              <a:rPr lang="da-DK" dirty="0"/>
              <a:t>()</a:t>
            </a:r>
          </a:p>
          <a:p>
            <a:pPr marL="0" indent="0">
              <a:buFontTx/>
              <a:buNone/>
            </a:pPr>
            <a:r>
              <a:rPr lang="da-DK" dirty="0"/>
              <a:t>Versus</a:t>
            </a:r>
          </a:p>
          <a:p>
            <a:pPr marL="0" indent="0">
              <a:buFontTx/>
              <a:buNone/>
            </a:pPr>
            <a:r>
              <a:rPr lang="da-DK" dirty="0" err="1"/>
              <a:t>display.read_light_level</a:t>
            </a:r>
            <a:r>
              <a:rPr lang="da-DK" dirty="0"/>
              <a:t>()</a:t>
            </a:r>
          </a:p>
          <a:p>
            <a:pPr marL="0" indent="0">
              <a:buFontTx/>
              <a:buNone/>
            </a:pPr>
            <a:endParaRPr lang="da-DK" dirty="0"/>
          </a:p>
          <a:p>
            <a:pPr marL="0" indent="0">
              <a:buFontTx/>
              <a:buNone/>
            </a:pPr>
            <a:endParaRPr lang="da-DK" dirty="0"/>
          </a:p>
          <a:p>
            <a:pPr marL="0" indent="0">
              <a:buFontTx/>
              <a:buNone/>
            </a:pPr>
            <a:r>
              <a:rPr lang="da-DK" dirty="0"/>
              <a:t>Program findes: LKS1Ma-Slide14-LysSensor.py</a:t>
            </a:r>
          </a:p>
        </p:txBody>
      </p:sp>
      <p:sp>
        <p:nvSpPr>
          <p:cNvPr id="4" name="Pladsholder til slidenummer 3"/>
          <p:cNvSpPr>
            <a:spLocks noGrp="1"/>
          </p:cNvSpPr>
          <p:nvPr>
            <p:ph type="sldNum" sz="quarter" idx="5"/>
          </p:nvPr>
        </p:nvSpPr>
        <p:spPr/>
        <p:txBody>
          <a:bodyPr/>
          <a:lstStyle/>
          <a:p>
            <a:fld id="{E11E4CBE-378A-4374-9B34-1B2E7B2BA8BA}" type="slidenum">
              <a:rPr lang="da-DK" smtClean="0"/>
              <a:t>14</a:t>
            </a:fld>
            <a:endParaRPr lang="da-DK"/>
          </a:p>
        </p:txBody>
      </p:sp>
    </p:spTree>
    <p:extLst>
      <p:ext uri="{BB962C8B-B14F-4D97-AF65-F5344CB8AC3E}">
        <p14:creationId xmlns:p14="http://schemas.microsoft.com/office/powerpoint/2010/main" val="1114384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Et svar til gennemgang på klassen efter at eleverne selv har prøvet.</a:t>
            </a:r>
          </a:p>
          <a:p>
            <a:pPr marL="0" indent="0">
              <a:buFontTx/>
              <a:buNone/>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Program findes: LKS1Ma-Slide15-LysTilLyd.py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BEMÆRK at program aldrig afsluttes – andet end når det stoppes med stop eller strømmen tages.</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Det betyder: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da-DK" dirty="0"/>
              <a:t>At man kan putte det ud lokalt på MB og få den til at have funktionen fra der kommer strøm på indtil strømmen fjernes. Vent med at vise det indtil man har været rundt om flere eksempler. Bedst at have programmer gemt lokalt på PC/MAC indtil man er lidt mere tryg med kodedelen.</a:t>
            </a:r>
          </a:p>
          <a:p>
            <a:pPr marL="228600" indent="-228600">
              <a:buFontTx/>
              <a:buAutoNum type="arabicParenR" startAt="2"/>
            </a:pPr>
            <a:r>
              <a:rPr lang="da-DK" dirty="0"/>
              <a:t>At man som tidligere nævnt får efterladt PIN0 i en mode så den ikke kan bruges til andet, og det er så heller ikke noget problem i modul a, men der burde være en </a:t>
            </a:r>
            <a:r>
              <a:rPr lang="da-DK" dirty="0" err="1"/>
              <a:t>music.stop</a:t>
            </a:r>
            <a:r>
              <a:rPr lang="da-DK" dirty="0"/>
              <a:t>() inden man bruger pin 0 til andet. Det kan man gøre i </a:t>
            </a:r>
            <a:r>
              <a:rPr lang="da-DK" dirty="0" err="1"/>
              <a:t>shell</a:t>
            </a:r>
            <a:r>
              <a:rPr lang="da-DK" dirty="0"/>
              <a:t>, eller ved at tage strømmen af MB (tage den ud af USB), hvis altså ikke programmet kører lokalt på MB’en (mere om det i Slide 21). Det er IKKE noget man behøver at snakke om her, men god viden at have hvis der pludselig opstår ‘sjove’ fejl….</a:t>
            </a:r>
          </a:p>
        </p:txBody>
      </p:sp>
      <p:sp>
        <p:nvSpPr>
          <p:cNvPr id="4" name="Pladsholder til slidenummer 3"/>
          <p:cNvSpPr>
            <a:spLocks noGrp="1"/>
          </p:cNvSpPr>
          <p:nvPr>
            <p:ph type="sldNum" sz="quarter" idx="5"/>
          </p:nvPr>
        </p:nvSpPr>
        <p:spPr/>
        <p:txBody>
          <a:bodyPr/>
          <a:lstStyle/>
          <a:p>
            <a:fld id="{E11E4CBE-378A-4374-9B34-1B2E7B2BA8BA}" type="slidenum">
              <a:rPr lang="da-DK" smtClean="0"/>
              <a:t>15</a:t>
            </a:fld>
            <a:endParaRPr lang="da-DK"/>
          </a:p>
        </p:txBody>
      </p:sp>
    </p:spTree>
    <p:extLst>
      <p:ext uri="{BB962C8B-B14F-4D97-AF65-F5344CB8AC3E}">
        <p14:creationId xmlns:p14="http://schemas.microsoft.com/office/powerpoint/2010/main" val="404241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udelades, hvis man kun vil give grundlaget for at kunne komme i gang med Spor 2.</a:t>
            </a:r>
          </a:p>
          <a:p>
            <a:pPr marL="0" indent="0">
              <a:buFontTx/>
              <a:buNone/>
            </a:pPr>
            <a:endParaRPr lang="da-DK" dirty="0"/>
          </a:p>
          <a:p>
            <a:pPr marL="0" indent="0">
              <a:buFontTx/>
              <a:buNone/>
            </a:pPr>
            <a:r>
              <a:rPr lang="da-DK" dirty="0"/>
              <a:t>Man kan gå fra at have lavet koden med lys til lyd til at vise hvordan man får koden lagt på MB’en (slide 21) , så den kan køre for sig selv, og derfra gå over til at fortælle om øvrige sensor funktioner og derfra til Spor 2, hvor man så fortæller om de forskellige typer af kode som er lavet og som kan loades på MB’en.</a:t>
            </a:r>
          </a:p>
          <a:p>
            <a:pPr marL="0" indent="0">
              <a:buFontTx/>
              <a:buNone/>
            </a:pPr>
            <a:endParaRPr lang="da-DK" dirty="0"/>
          </a:p>
          <a:p>
            <a:pPr marL="0" indent="0">
              <a:buFontTx/>
              <a:buNone/>
            </a:pPr>
            <a:r>
              <a:rPr lang="da-DK" dirty="0"/>
              <a:t>Tilsvarende som med lys, men nu med magnetfelt.</a:t>
            </a:r>
          </a:p>
          <a:p>
            <a:pPr marL="0" indent="0">
              <a:buFontTx/>
              <a:buNone/>
            </a:pPr>
            <a:r>
              <a:rPr lang="da-DK" dirty="0"/>
              <a:t>Nyt programmeringsteknisk – operators and casting.</a:t>
            </a:r>
          </a:p>
          <a:p>
            <a:pPr marL="0" indent="0">
              <a:buFontTx/>
              <a:buNone/>
            </a:pPr>
            <a:endParaRPr lang="da-DK" dirty="0"/>
          </a:p>
          <a:p>
            <a:pPr marL="0" indent="0">
              <a:buFontTx/>
              <a:buNone/>
            </a:pPr>
            <a:r>
              <a:rPr lang="da-DK" dirty="0"/>
              <a:t>Udlever en magnet til eleverne.</a:t>
            </a:r>
          </a:p>
          <a:p>
            <a:pPr marL="0" indent="0">
              <a:buFontTx/>
              <a:buNone/>
            </a:pPr>
            <a:r>
              <a:rPr lang="da-DK" dirty="0"/>
              <a:t>Lad eleverne finde </a:t>
            </a:r>
            <a:r>
              <a:rPr lang="da-DK" dirty="0" err="1"/>
              <a:t>get_field_strength</a:t>
            </a:r>
            <a:r>
              <a:rPr lang="da-DK" dirty="0"/>
              <a:t>() med søgefunktionen i dokumentationen. (Der er også en klikbar link på kodestump i slide – og til sidst i slide stak)</a:t>
            </a:r>
          </a:p>
          <a:p>
            <a:pPr marL="0" indent="0">
              <a:buFontTx/>
              <a:buNone/>
            </a:pPr>
            <a:r>
              <a:rPr lang="da-DK" dirty="0"/>
              <a:t>Lad dem køre program fra slide</a:t>
            </a:r>
          </a:p>
          <a:p>
            <a:pPr marL="0" indent="0">
              <a:buFontTx/>
              <a:buNone/>
            </a:pPr>
            <a:endParaRPr lang="da-DK" dirty="0"/>
          </a:p>
          <a:p>
            <a:pPr marL="0" indent="0">
              <a:buFontTx/>
              <a:buNone/>
            </a:pPr>
            <a:r>
              <a:rPr lang="da-DK" dirty="0"/>
              <a:t>Få dem til at forholde sig til de værdier de kan få fra sensoren, så de kan få en fornemmelse for hvad det er for en størrelse.</a:t>
            </a:r>
          </a:p>
          <a:p>
            <a:pPr marL="0" indent="0">
              <a:buFontTx/>
              <a:buNone/>
            </a:pPr>
            <a:endParaRPr lang="da-DK" dirty="0"/>
          </a:p>
          <a:p>
            <a:pPr marL="0" indent="0">
              <a:buFontTx/>
              <a:buNone/>
            </a:pPr>
            <a:r>
              <a:rPr lang="da-DK" dirty="0"/>
              <a:t>For dem der hurtigt er færdige kan man lade dem udskifte kaldet </a:t>
            </a:r>
            <a:r>
              <a:rPr lang="da-DK" sz="1200" dirty="0" err="1"/>
              <a:t>compass.get_field_strength</a:t>
            </a:r>
            <a:r>
              <a:rPr lang="da-DK" sz="1200" dirty="0"/>
              <a:t>() med funktionerne:</a:t>
            </a:r>
          </a:p>
          <a:p>
            <a:r>
              <a:rPr lang="da-DK" sz="1200" dirty="0" err="1"/>
              <a:t>compass.get_x</a:t>
            </a:r>
            <a:r>
              <a:rPr lang="da-DK" sz="1200" dirty="0"/>
              <a:t>(), </a:t>
            </a:r>
            <a:r>
              <a:rPr lang="da-DK" sz="1200" dirty="0" err="1"/>
              <a:t>compass.get_y</a:t>
            </a:r>
            <a:r>
              <a:rPr lang="da-DK" sz="1200" dirty="0"/>
              <a:t>() og </a:t>
            </a:r>
            <a:r>
              <a:rPr lang="da-DK" sz="1200" dirty="0" err="1"/>
              <a:t>compass.get_z</a:t>
            </a:r>
            <a:r>
              <a:rPr lang="da-DK" sz="1200" dirty="0"/>
              <a:t>()</a:t>
            </a:r>
          </a:p>
          <a:p>
            <a:endParaRPr lang="da-DK" sz="1200" dirty="0"/>
          </a:p>
          <a:p>
            <a:r>
              <a:rPr lang="da-DK" sz="1200" dirty="0"/>
              <a:t>Og få en fornemmelse for hvad forskellen er.</a:t>
            </a:r>
          </a:p>
          <a:p>
            <a:endParaRPr lang="da-DK" sz="1200" dirty="0"/>
          </a:p>
          <a:p>
            <a:r>
              <a:rPr lang="da-DK" sz="1200" dirty="0"/>
              <a:t>Og så som med lys få dem til at lave en konvertering fra magnet felts værdier til lyd.</a:t>
            </a:r>
          </a:p>
          <a:p>
            <a:endParaRPr lang="da-DK" sz="1200" dirty="0"/>
          </a:p>
          <a:p>
            <a:r>
              <a:rPr lang="da-DK" sz="1200" dirty="0"/>
              <a:t>Pas på med magnet på den indbyggede højtaler – Det kan få den slået ud af kurs!! </a:t>
            </a:r>
          </a:p>
          <a:p>
            <a:endParaRPr lang="da-DK" sz="1200" dirty="0"/>
          </a:p>
          <a:p>
            <a:r>
              <a:rPr lang="da-DK" sz="1200" dirty="0"/>
              <a:t>Så magnet rundt på og omkring MB’s forside. Slås den ud af kurs kommer den sandsynligvis tilbage efter at strømmen har været af.</a:t>
            </a:r>
          </a:p>
          <a:p>
            <a:endParaRPr lang="da-DK"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Program findes: LKS1Ma-Slide16-Magnetometer.py</a:t>
            </a:r>
          </a:p>
          <a:p>
            <a:endParaRPr lang="da-DK" sz="1200" dirty="0"/>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16</a:t>
            </a:fld>
            <a:endParaRPr lang="da-DK"/>
          </a:p>
        </p:txBody>
      </p:sp>
    </p:spTree>
    <p:extLst>
      <p:ext uri="{BB962C8B-B14F-4D97-AF65-F5344CB8AC3E}">
        <p14:creationId xmlns:p14="http://schemas.microsoft.com/office/powerpoint/2010/main" val="508336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Kan udelades, hvis man kun vil give grundlaget for at kunne komme i gang med Spor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Program findes: LKS1Ma-Slide17-MagnetTilLyd.py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17</a:t>
            </a:fld>
            <a:endParaRPr lang="da-DK"/>
          </a:p>
        </p:txBody>
      </p:sp>
    </p:spTree>
    <p:extLst>
      <p:ext uri="{BB962C8B-B14F-4D97-AF65-F5344CB8AC3E}">
        <p14:creationId xmlns:p14="http://schemas.microsoft.com/office/powerpoint/2010/main" val="153477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Kan udelades, hvis man kun vil give grundlaget for at kunne komme i gang med Spor 2.</a:t>
            </a:r>
          </a:p>
          <a:p>
            <a:pPr marL="0" indent="0">
              <a:buFontTx/>
              <a:buNone/>
            </a:pPr>
            <a:endParaRPr lang="da-DK" dirty="0"/>
          </a:p>
          <a:p>
            <a:pPr marL="0" indent="0">
              <a:buFontTx/>
              <a:buNone/>
            </a:pPr>
            <a:r>
              <a:rPr lang="da-DK" dirty="0"/>
              <a:t>En gang mere – Denne gang med </a:t>
            </a:r>
            <a:r>
              <a:rPr lang="da-DK" dirty="0" err="1"/>
              <a:t>accelerometer</a:t>
            </a:r>
            <a:r>
              <a:rPr lang="da-DK" dirty="0"/>
              <a:t>.</a:t>
            </a:r>
          </a:p>
          <a:p>
            <a:pPr marL="0" indent="0">
              <a:buFontTx/>
              <a:buNone/>
            </a:pPr>
            <a:endParaRPr lang="da-DK" dirty="0"/>
          </a:p>
          <a:p>
            <a:pPr marL="0" indent="0">
              <a:buFontTx/>
              <a:buNone/>
            </a:pPr>
            <a:r>
              <a:rPr lang="da-DK" dirty="0"/>
              <a:t>Find i dokumentation – søg på ”</a:t>
            </a:r>
            <a:r>
              <a:rPr lang="da-DK" dirty="0" err="1"/>
              <a:t>accelerometer</a:t>
            </a:r>
            <a:r>
              <a:rPr lang="da-DK" dirty="0"/>
              <a:t>”.</a:t>
            </a:r>
          </a:p>
          <a:p>
            <a:pPr marL="0" indent="0">
              <a:buFontTx/>
              <a:buNone/>
            </a:pPr>
            <a:r>
              <a:rPr lang="da-DK" dirty="0"/>
              <a:t>Eksperimenter med sensor, så man får en fornemmelse. Vip med den.</a:t>
            </a:r>
          </a:p>
          <a:p>
            <a:pPr marL="0" indent="0">
              <a:buFontTx/>
              <a:buNone/>
            </a:pPr>
            <a:r>
              <a:rPr lang="da-DK" dirty="0"/>
              <a:t>Konverter til lyd.</a:t>
            </a:r>
          </a:p>
          <a:p>
            <a:pPr marL="0" indent="0">
              <a:buFontTx/>
              <a:buNone/>
            </a:pPr>
            <a:endParaRPr lang="da-DK" dirty="0"/>
          </a:p>
          <a:p>
            <a:pPr marL="0" indent="0">
              <a:buFontTx/>
              <a:buNone/>
            </a:pPr>
            <a:r>
              <a:rPr lang="da-DK" dirty="0"/>
              <a:t>Bemærk at dokumentationen siger at man får værdier i området +/- 2000, men i test så kan man få værdier der er større end 2000 – Det sker ved et ‘kraftigt’ stød.</a:t>
            </a:r>
          </a:p>
          <a:p>
            <a:pPr marL="0" indent="0">
              <a:buFontTx/>
              <a:buNone/>
            </a:pPr>
            <a:r>
              <a:rPr lang="da-DK" dirty="0"/>
              <a:t>Men ved et normalt vip får man værdier der ligger i området +/- 1100. Den viden skal man så bruge i konverteringen efterfølgende.</a:t>
            </a:r>
          </a:p>
          <a:p>
            <a:pPr marL="0" indent="0">
              <a:buFontTx/>
              <a:buNone/>
            </a:pPr>
            <a:endParaRPr lang="da-DK" dirty="0"/>
          </a:p>
          <a:p>
            <a:pPr marL="0" indent="0">
              <a:buFontTx/>
              <a:buNone/>
            </a:pPr>
            <a:r>
              <a:rPr lang="da-DK" dirty="0"/>
              <a:t>Ny ting programteknisk – </a:t>
            </a:r>
            <a:r>
              <a:rPr lang="da-DK" dirty="0" err="1"/>
              <a:t>Tuples</a:t>
            </a:r>
            <a:r>
              <a:rPr lang="da-DK" dirty="0"/>
              <a:t> og/eller flere variable retur i </a:t>
            </a:r>
            <a:r>
              <a:rPr lang="da-DK" dirty="0" err="1"/>
              <a:t>eet</a:t>
            </a:r>
            <a:r>
              <a:rPr lang="da-DK" dirty="0"/>
              <a:t> kald, samt abs() funktionen i </a:t>
            </a:r>
            <a:r>
              <a:rPr lang="da-DK" dirty="0" err="1"/>
              <a:t>math</a:t>
            </a:r>
            <a:r>
              <a:rPr lang="da-DK" dirty="0"/>
              <a:t> til at lave en negativ værdi om til en positiv.</a:t>
            </a:r>
          </a:p>
          <a:p>
            <a:pPr marL="0" indent="0">
              <a:buFontTx/>
              <a:buNone/>
            </a:pPr>
            <a:endParaRPr lang="da-DK" dirty="0"/>
          </a:p>
          <a:p>
            <a:pPr marL="0" indent="0">
              <a:buFontTx/>
              <a:buNone/>
            </a:pPr>
            <a:r>
              <a:rPr lang="da-DK" dirty="0"/>
              <a:t>Program findes: LKS1Ma-Slide18-Accelerometer.py</a:t>
            </a:r>
          </a:p>
        </p:txBody>
      </p:sp>
      <p:sp>
        <p:nvSpPr>
          <p:cNvPr id="4" name="Pladsholder til slidenummer 3"/>
          <p:cNvSpPr>
            <a:spLocks noGrp="1"/>
          </p:cNvSpPr>
          <p:nvPr>
            <p:ph type="sldNum" sz="quarter" idx="5"/>
          </p:nvPr>
        </p:nvSpPr>
        <p:spPr/>
        <p:txBody>
          <a:bodyPr/>
          <a:lstStyle/>
          <a:p>
            <a:fld id="{E11E4CBE-378A-4374-9B34-1B2E7B2BA8BA}" type="slidenum">
              <a:rPr lang="da-DK" smtClean="0"/>
              <a:t>18</a:t>
            </a:fld>
            <a:endParaRPr lang="da-DK"/>
          </a:p>
        </p:txBody>
      </p:sp>
    </p:spTree>
    <p:extLst>
      <p:ext uri="{BB962C8B-B14F-4D97-AF65-F5344CB8AC3E}">
        <p14:creationId xmlns:p14="http://schemas.microsoft.com/office/powerpoint/2010/main" val="3830319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Kan udelades, hvis man kun vil give grundlaget for at kunne komme i gang med Spor 2.</a:t>
            </a:r>
          </a:p>
          <a:p>
            <a:pPr marL="0" indent="0">
              <a:buFontTx/>
              <a:buNone/>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Ny ting programteknisk – </a:t>
            </a:r>
            <a:r>
              <a:rPr lang="da-DK" dirty="0" err="1"/>
              <a:t>Tuples</a:t>
            </a:r>
            <a:r>
              <a:rPr lang="da-DK" dirty="0"/>
              <a:t> og/eller flere variable retur i </a:t>
            </a:r>
            <a:r>
              <a:rPr lang="da-DK" dirty="0" err="1"/>
              <a:t>eet</a:t>
            </a:r>
            <a:r>
              <a:rPr lang="da-DK" dirty="0"/>
              <a:t> kald, samt abs() funktionen i </a:t>
            </a:r>
            <a:r>
              <a:rPr lang="da-DK" dirty="0" err="1"/>
              <a:t>math</a:t>
            </a:r>
            <a:r>
              <a:rPr lang="da-DK" dirty="0"/>
              <a:t> til at lave en negativ værdi om til en positiv.</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MEN – med abs() får vi ikke muligheden for at lave en lav frekvens ved vip til venstre og høj ved vip til højre – så derfor den anden løsning.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Kan bruge eksemplet til at snakke om normalisering af data, men her er der bare en enkelt løsning.</a:t>
            </a:r>
          </a:p>
          <a:p>
            <a:pPr marL="0" indent="0">
              <a:buFontTx/>
              <a:buNone/>
            </a:pPr>
            <a:endParaRPr lang="da-DK" dirty="0"/>
          </a:p>
          <a:p>
            <a:pPr marL="0" indent="0">
              <a:buFontTx/>
              <a:buNone/>
            </a:pPr>
            <a:endParaRPr lang="da-DK" dirty="0"/>
          </a:p>
          <a:p>
            <a:pPr marL="0" indent="0">
              <a:buFontTx/>
              <a:buNone/>
            </a:pPr>
            <a:r>
              <a:rPr lang="da-DK" dirty="0"/>
              <a:t>Program findes: LKS1Ma-Slide19-AccTilLyd.py</a:t>
            </a:r>
          </a:p>
        </p:txBody>
      </p:sp>
      <p:sp>
        <p:nvSpPr>
          <p:cNvPr id="4" name="Pladsholder til slidenummer 3"/>
          <p:cNvSpPr>
            <a:spLocks noGrp="1"/>
          </p:cNvSpPr>
          <p:nvPr>
            <p:ph type="sldNum" sz="quarter" idx="5"/>
          </p:nvPr>
        </p:nvSpPr>
        <p:spPr/>
        <p:txBody>
          <a:bodyPr/>
          <a:lstStyle/>
          <a:p>
            <a:fld id="{E11E4CBE-378A-4374-9B34-1B2E7B2BA8BA}" type="slidenum">
              <a:rPr lang="da-DK" smtClean="0"/>
              <a:t>19</a:t>
            </a:fld>
            <a:endParaRPr lang="da-DK"/>
          </a:p>
        </p:txBody>
      </p:sp>
    </p:spTree>
    <p:extLst>
      <p:ext uri="{BB962C8B-B14F-4D97-AF65-F5344CB8AC3E}">
        <p14:creationId xmlns:p14="http://schemas.microsoft.com/office/powerpoint/2010/main" val="231241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Som introduktion til programmeringssprog og udviklingsmiljøer (IDE)</a:t>
            </a:r>
          </a:p>
          <a:p>
            <a:endParaRPr lang="da-DK" dirty="0"/>
          </a:p>
          <a:p>
            <a:r>
              <a:rPr lang="da-DK" dirty="0"/>
              <a:t>Der er mange slags programmeringssprog. Visuelle, blokbaserede og tekst baserede.</a:t>
            </a:r>
          </a:p>
          <a:p>
            <a:r>
              <a:rPr lang="da-DK" dirty="0"/>
              <a:t>Hør hvad eleverne har stødt på. De fleste har nok stødt på Blokbaseret programmering – evt. i form af SCRATCH, men måske også MakeCode til Micro:Bit.</a:t>
            </a:r>
          </a:p>
          <a:p>
            <a:endParaRPr lang="da-DK" dirty="0"/>
          </a:p>
          <a:p>
            <a:r>
              <a:rPr lang="da-DK" dirty="0"/>
              <a:t>De tekstbaserede bruges til professionel udvikling af programmer i forskellige sammenhænge. Der er også mange forskellige slags tekstbaserede sprog, der har forskellige styrker.</a:t>
            </a:r>
          </a:p>
          <a:p>
            <a:r>
              <a:rPr lang="da-DK" dirty="0"/>
              <a:t>Der findes på nye og de udvikler sig over tid. Så hvis man vil arbejde med programmering skal man være forberedt på at skulle kunne flere sprog og at de ændrer sig undervejs.</a:t>
            </a:r>
          </a:p>
          <a:p>
            <a:endParaRPr lang="da-DK" dirty="0"/>
          </a:p>
          <a:p>
            <a:r>
              <a:rPr lang="da-DK" b="1" u="sng" dirty="0"/>
              <a:t>Python:</a:t>
            </a:r>
          </a:p>
          <a:p>
            <a:endParaRPr lang="da-DK" dirty="0"/>
          </a:p>
          <a:p>
            <a:r>
              <a:rPr lang="da-DK" dirty="0"/>
              <a:t>Python er gennemgående for alle spor i LYD-Kit. </a:t>
            </a:r>
          </a:p>
          <a:p>
            <a:r>
              <a:rPr lang="da-DK" dirty="0"/>
              <a:t>Det anses for at være en fordel for begynderen, at man kan bruge det samme grundlag både på en mikrocontroller som Microbitten (men også andre) såvel som på en computer som PC/MAC samt Raspberry PI.</a:t>
            </a:r>
          </a:p>
          <a:p>
            <a:endParaRPr lang="da-DK" dirty="0"/>
          </a:p>
          <a:p>
            <a:r>
              <a:rPr lang="da-DK" dirty="0"/>
              <a:t>LYD-Kit bruger Python fordi det er et sprog der er let at komme i gang med, men som har rige muligheder for at skalere til mange forskellige anvendelser, fra styring af Micro kontrollere til Datascience og Machine learning. Det er et sprog der er populært i tiden og har været i vækst over en længere periode. </a:t>
            </a:r>
          </a:p>
          <a:p>
            <a:endParaRPr lang="da-DK" dirty="0"/>
          </a:p>
          <a:p>
            <a:r>
              <a:rPr lang="da-DK" dirty="0"/>
              <a:t>Man vil kunne få glæde af, og møde Python i forbindelse med mange videregående uddannelser indenfor STEM fagene.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Klikbar link på billedet i midten, som reference til hvor oversigt kommer fra. </a:t>
            </a:r>
          </a:p>
          <a:p>
            <a:endParaRPr lang="da-DK" dirty="0"/>
          </a:p>
          <a:p>
            <a:endParaRPr lang="da-DK" dirty="0"/>
          </a:p>
          <a:p>
            <a:r>
              <a:rPr lang="da-DK" b="1" u="sng" dirty="0"/>
              <a:t>Udviklingsmiljø (IDE):</a:t>
            </a:r>
          </a:p>
          <a:p>
            <a:endParaRPr lang="da-DK" dirty="0"/>
          </a:p>
          <a:p>
            <a:r>
              <a:rPr lang="da-DK" dirty="0"/>
              <a:t>Der er tilsvarende mange forskellige udviklingsmiljøer (IDE – Integrated Development Environment) man kan bruge til at skrive Python programmer i. </a:t>
            </a:r>
          </a:p>
          <a:p>
            <a:endParaRPr lang="da-DK" dirty="0"/>
          </a:p>
          <a:p>
            <a:r>
              <a:rPr lang="da-DK" dirty="0"/>
              <a:t>Da LYD-KIT retter sig mod begynder og på at kunne bruges uden den store programmeringsindsats er Thonny valgt. Thonny er et enkelt, let tilgængeligt og gratis IDE som fungerer på både PC/MAC og Raspberry PI. Det betyder ikke at man ikke kan bruge andet. Det er bare det som LYD-kit er testet af med. Thonny er også på udviklingstidspunktet default IDE som kommer sammen med Raspberry OS til Raspberry PI.</a:t>
            </a:r>
          </a:p>
          <a:p>
            <a:endParaRPr lang="da-DK" dirty="0"/>
          </a:p>
          <a:p>
            <a:r>
              <a:rPr lang="da-DK" dirty="0"/>
              <a:t>I det følgende er det forudsat at Thonny er installeret på elevernes maskiner og at diverse demoer gennemgås med Thonny. Igen så vil det kunne laves med andre </a:t>
            </a:r>
            <a:r>
              <a:rPr lang="da-DK" dirty="0" err="1"/>
              <a:t>IDE’s</a:t>
            </a:r>
            <a:r>
              <a:rPr lang="da-DK" dirty="0"/>
              <a:t>.</a:t>
            </a:r>
          </a:p>
          <a:p>
            <a:endParaRPr lang="da-DK" dirty="0"/>
          </a:p>
          <a:p>
            <a:r>
              <a:rPr lang="da-DK" dirty="0"/>
              <a:t>Andre populære </a:t>
            </a:r>
            <a:r>
              <a:rPr lang="da-DK" dirty="0" err="1"/>
              <a:t>IDE’s</a:t>
            </a:r>
            <a:r>
              <a:rPr lang="da-DK" dirty="0"/>
              <a:t> er for eksempel:</a:t>
            </a:r>
          </a:p>
          <a:p>
            <a:pPr marL="171450" indent="-171450">
              <a:buFontTx/>
              <a:buChar char="-"/>
            </a:pPr>
            <a:r>
              <a:rPr lang="da-DK" dirty="0" err="1"/>
              <a:t>Pycharm</a:t>
            </a:r>
            <a:endParaRPr lang="da-DK" dirty="0"/>
          </a:p>
          <a:p>
            <a:pPr marL="171450" indent="-171450">
              <a:buFontTx/>
              <a:buChar char="-"/>
            </a:pPr>
            <a:r>
              <a:rPr lang="da-DK" dirty="0"/>
              <a:t>Visual </a:t>
            </a:r>
            <a:r>
              <a:rPr lang="da-DK" dirty="0" err="1"/>
              <a:t>code</a:t>
            </a:r>
            <a:endParaRPr lang="da-DK" dirty="0"/>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a:t>
            </a:fld>
            <a:endParaRPr lang="da-DK"/>
          </a:p>
        </p:txBody>
      </p:sp>
    </p:spTree>
    <p:extLst>
      <p:ext uri="{BB962C8B-B14F-4D97-AF65-F5344CB8AC3E}">
        <p14:creationId xmlns:p14="http://schemas.microsoft.com/office/powerpoint/2010/main" val="2933600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Kan udelades, hvis man kun vil give grundlaget for at kunne komme i gang med Spor 2.</a:t>
            </a:r>
          </a:p>
          <a:p>
            <a:pPr marL="0" indent="0">
              <a:buFontTx/>
              <a:buNone/>
            </a:pPr>
            <a:endParaRPr lang="da-DK" dirty="0"/>
          </a:p>
          <a:p>
            <a:pPr marL="0" indent="0">
              <a:buFontTx/>
              <a:buNone/>
            </a:pPr>
            <a:r>
              <a:rPr lang="da-DK" dirty="0"/>
              <a:t>For at vise den sidste indbyggede sensor - mikrofon</a:t>
            </a:r>
          </a:p>
          <a:p>
            <a:pPr marL="0" indent="0">
              <a:buFontTx/>
              <a:buNone/>
            </a:pPr>
            <a:endParaRPr lang="da-DK" dirty="0"/>
          </a:p>
          <a:p>
            <a:pPr marL="0" indent="0">
              <a:buFontTx/>
              <a:buNone/>
            </a:pPr>
            <a:r>
              <a:rPr lang="da-DK" dirty="0"/>
              <a:t>Find i dokumentation – søg på ”</a:t>
            </a:r>
            <a:r>
              <a:rPr lang="da-DK" dirty="0" err="1"/>
              <a:t>sound_level</a:t>
            </a:r>
            <a:r>
              <a:rPr lang="da-DK" dirty="0"/>
              <a:t>”.</a:t>
            </a:r>
          </a:p>
          <a:p>
            <a:pPr marL="0" indent="0">
              <a:buFontTx/>
              <a:buNone/>
            </a:pPr>
            <a:r>
              <a:rPr lang="da-DK" dirty="0"/>
              <a:t>Eksperimenter med sensor, så man får en fornemmelse.</a:t>
            </a:r>
          </a:p>
          <a:p>
            <a:pPr marL="0" indent="0">
              <a:buFontTx/>
              <a:buNone/>
            </a:pPr>
            <a:r>
              <a:rPr lang="da-DK" dirty="0"/>
              <a:t>Her giver det ikke så meget mening at konvertere til lyd, så det springes over – men man kan jo tage en snak om hvad en støj måling kan bruges til.</a:t>
            </a:r>
          </a:p>
          <a:p>
            <a:pPr marL="0" indent="0">
              <a:buFontTx/>
              <a:buNone/>
            </a:pPr>
            <a:endParaRPr lang="da-DK" dirty="0"/>
          </a:p>
          <a:p>
            <a:pPr marL="0" indent="0">
              <a:buFontTx/>
              <a:buNone/>
            </a:pPr>
            <a:r>
              <a:rPr lang="da-DK" dirty="0"/>
              <a:t>Program findes: LKS1Ma-Slide20-Microphone.py</a:t>
            </a:r>
          </a:p>
        </p:txBody>
      </p:sp>
      <p:sp>
        <p:nvSpPr>
          <p:cNvPr id="4" name="Pladsholder til slidenummer 3"/>
          <p:cNvSpPr>
            <a:spLocks noGrp="1"/>
          </p:cNvSpPr>
          <p:nvPr>
            <p:ph type="sldNum" sz="quarter" idx="5"/>
          </p:nvPr>
        </p:nvSpPr>
        <p:spPr/>
        <p:txBody>
          <a:bodyPr/>
          <a:lstStyle/>
          <a:p>
            <a:fld id="{E11E4CBE-378A-4374-9B34-1B2E7B2BA8BA}" type="slidenum">
              <a:rPr lang="da-DK" smtClean="0"/>
              <a:t>20</a:t>
            </a:fld>
            <a:endParaRPr lang="da-DK"/>
          </a:p>
        </p:txBody>
      </p:sp>
    </p:spTree>
    <p:extLst>
      <p:ext uri="{BB962C8B-B14F-4D97-AF65-F5344CB8AC3E}">
        <p14:creationId xmlns:p14="http://schemas.microsoft.com/office/powerpoint/2010/main" val="264059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Udlever batteriholder til elever som kan kobles til MB.</a:t>
            </a:r>
          </a:p>
          <a:p>
            <a:pPr marL="0" indent="0">
              <a:buFontTx/>
              <a:buNone/>
            </a:pPr>
            <a:endParaRPr lang="da-DK" dirty="0"/>
          </a:p>
          <a:p>
            <a:pPr marL="0" indent="0">
              <a:buFontTx/>
              <a:buNone/>
            </a:pPr>
            <a:r>
              <a:rPr lang="da-DK" dirty="0"/>
              <a:t>For at gemme et program lokalt på </a:t>
            </a:r>
            <a:r>
              <a:rPr lang="da-DK" dirty="0" err="1"/>
              <a:t>Micro:Bitten</a:t>
            </a:r>
            <a:r>
              <a:rPr lang="da-DK" dirty="0"/>
              <a:t> (så det kan køre når der kommer strøm på uden at være koblet til PC/MAC) skal man:</a:t>
            </a:r>
          </a:p>
          <a:p>
            <a:pPr marL="228600" indent="-228600">
              <a:buFontTx/>
              <a:buAutoNum type="arabicParenR"/>
            </a:pPr>
            <a:r>
              <a:rPr lang="da-DK" dirty="0"/>
              <a:t>Sikre sig at der IKKE er noget program som kører på MB – Brug stop – Skal se ”&gt;&gt;&gt;” og ”</a:t>
            </a:r>
            <a:r>
              <a:rPr lang="da-DK" dirty="0" err="1"/>
              <a:t>Micropyton</a:t>
            </a:r>
            <a:r>
              <a:rPr lang="da-DK" dirty="0"/>
              <a:t> v1… ” i Shell!</a:t>
            </a:r>
          </a:p>
          <a:p>
            <a:pPr marL="228600" indent="-228600">
              <a:buFontTx/>
              <a:buAutoNum type="arabicParenR"/>
            </a:pPr>
            <a:r>
              <a:rPr lang="da-DK" dirty="0"/>
              <a:t>Gå ind via </a:t>
            </a:r>
            <a:r>
              <a:rPr lang="da-DK" dirty="0" err="1"/>
              <a:t>menu’en</a:t>
            </a:r>
            <a:r>
              <a:rPr lang="da-DK" dirty="0"/>
              <a:t> Filer og vælge save as, og så vælge </a:t>
            </a:r>
            <a:r>
              <a:rPr lang="da-DK" dirty="0" err="1"/>
              <a:t>microbit</a:t>
            </a:r>
            <a:r>
              <a:rPr lang="da-DK" dirty="0"/>
              <a:t> – Hvis ikke der står </a:t>
            </a:r>
            <a:r>
              <a:rPr lang="da-DK" dirty="0" err="1"/>
              <a:t>microbit</a:t>
            </a:r>
            <a:r>
              <a:rPr lang="da-DK" dirty="0"/>
              <a:t> er der noget galt – se 1)</a:t>
            </a:r>
          </a:p>
          <a:p>
            <a:pPr marL="228600" indent="-228600">
              <a:buFontTx/>
              <a:buAutoNum type="arabicParenR"/>
            </a:pPr>
            <a:r>
              <a:rPr lang="da-DK" dirty="0"/>
              <a:t>Gemme under navnet ”main.py” SKAL være med små bogstaver.</a:t>
            </a:r>
          </a:p>
          <a:p>
            <a:pPr marL="228600" indent="-228600">
              <a:buFontTx/>
              <a:buAutoNum type="arabicParenR"/>
            </a:pPr>
            <a:endParaRPr lang="da-DK" dirty="0"/>
          </a:p>
          <a:p>
            <a:pPr marL="0" indent="0">
              <a:buFontTx/>
              <a:buNone/>
            </a:pPr>
            <a:r>
              <a:rPr lang="da-DK" dirty="0"/>
              <a:t>Det er den grundlæggende ting man skal vide for at kunne loade færdig kode ned på MB’s ifm Spor 2.</a:t>
            </a:r>
          </a:p>
          <a:p>
            <a:pPr marL="0" indent="0">
              <a:buFontTx/>
              <a:buNone/>
            </a:pPr>
            <a:endParaRPr lang="da-DK" dirty="0"/>
          </a:p>
          <a:p>
            <a:pPr marL="0" indent="0">
              <a:buFontTx/>
              <a:buNone/>
            </a:pPr>
            <a:r>
              <a:rPr lang="da-DK" dirty="0"/>
              <a:t>Og så at kunne skifte tilbage til at køre fortolkeren på PC/MAC/PI fremfor på MB.</a:t>
            </a:r>
          </a:p>
          <a:p>
            <a:pPr marL="0" indent="0">
              <a:buFontTx/>
              <a:buNone/>
            </a:pPr>
            <a:endParaRPr lang="da-DK" dirty="0"/>
          </a:p>
          <a:p>
            <a:pPr marL="0" indent="0">
              <a:buFontTx/>
              <a:buNone/>
            </a:pPr>
            <a:r>
              <a:rPr lang="da-DK" dirty="0"/>
              <a:t>BEMÆRK – Ved at gemme et af de programmer der laver sensor input om til lyd på MB’en. Ex </a:t>
            </a:r>
            <a:r>
              <a:rPr lang="da-DK" dirty="0" err="1"/>
              <a:t>LysTilLyd</a:t>
            </a:r>
            <a:r>
              <a:rPr lang="da-DK" dirty="0"/>
              <a:t> så kommer der lyd ligeså snart der er strøm på MB’en</a:t>
            </a:r>
          </a:p>
          <a:p>
            <a:pPr marL="0" indent="0">
              <a:buFontTx/>
              <a:buNone/>
            </a:pPr>
            <a:r>
              <a:rPr lang="da-DK" dirty="0"/>
              <a:t>Også når man kobler den tilbage på PC/MAC via USB kablet! Det kan godt give nogle stressede </a:t>
            </a:r>
            <a:r>
              <a:rPr lang="da-DK" dirty="0" err="1"/>
              <a:t>siuationer</a:t>
            </a:r>
            <a:r>
              <a:rPr lang="da-DK" dirty="0"/>
              <a:t>! ;-) Lyden bliver også ved selvom man får stoppet program med stop og har </a:t>
            </a:r>
            <a:r>
              <a:rPr lang="da-DK" dirty="0" err="1"/>
              <a:t>promt</a:t>
            </a:r>
            <a:r>
              <a:rPr lang="da-DK" dirty="0"/>
              <a:t> i </a:t>
            </a:r>
            <a:r>
              <a:rPr lang="da-DK" dirty="0" err="1"/>
              <a:t>shell</a:t>
            </a:r>
            <a:r>
              <a:rPr lang="da-DK" dirty="0"/>
              <a:t>!</a:t>
            </a:r>
          </a:p>
          <a:p>
            <a:pPr marL="0" indent="0">
              <a:buFontTx/>
              <a:buNone/>
            </a:pPr>
            <a:endParaRPr lang="da-DK" dirty="0"/>
          </a:p>
          <a:p>
            <a:pPr marL="171450" indent="-171450">
              <a:buFontTx/>
              <a:buChar char="-"/>
            </a:pPr>
            <a:r>
              <a:rPr lang="da-DK" dirty="0"/>
              <a:t>Man skal så skynde sig at køre et program fra Thonny og stoppe det </a:t>
            </a:r>
          </a:p>
          <a:p>
            <a:pPr marL="171450" indent="-171450">
              <a:buFontTx/>
              <a:buChar char="-"/>
            </a:pPr>
            <a:r>
              <a:rPr lang="da-DK" dirty="0"/>
              <a:t>Man kan bruge </a:t>
            </a:r>
            <a:r>
              <a:rPr lang="da-DK" dirty="0" err="1"/>
              <a:t>music.stop</a:t>
            </a:r>
            <a:r>
              <a:rPr lang="da-DK" dirty="0"/>
              <a:t>() kald direkte fra </a:t>
            </a:r>
            <a:r>
              <a:rPr lang="da-DK" dirty="0" err="1"/>
              <a:t>fra</a:t>
            </a:r>
            <a:r>
              <a:rPr lang="da-DK" dirty="0"/>
              <a:t> </a:t>
            </a:r>
            <a:r>
              <a:rPr lang="da-DK" dirty="0" err="1"/>
              <a:t>shell</a:t>
            </a:r>
            <a:r>
              <a:rPr lang="da-DK" dirty="0"/>
              <a:t>, men skal så huske at lave en import </a:t>
            </a:r>
            <a:r>
              <a:rPr lang="da-DK" dirty="0" err="1"/>
              <a:t>music</a:t>
            </a:r>
            <a:r>
              <a:rPr lang="da-DK" dirty="0"/>
              <a:t> først (også bare i </a:t>
            </a:r>
            <a:r>
              <a:rPr lang="da-DK" dirty="0" err="1"/>
              <a:t>shell</a:t>
            </a:r>
            <a:r>
              <a:rPr lang="da-DK" dirty="0"/>
              <a:t>) </a:t>
            </a:r>
          </a:p>
          <a:p>
            <a:pPr marL="171450" indent="-171450">
              <a:buFontTx/>
              <a:buChar char="-"/>
            </a:pPr>
            <a:r>
              <a:rPr lang="da-DK" dirty="0"/>
              <a:t>Man kan </a:t>
            </a:r>
            <a:r>
              <a:rPr lang="da-DK" dirty="0" err="1"/>
              <a:t>reloade</a:t>
            </a:r>
            <a:r>
              <a:rPr lang="da-DK" dirty="0"/>
              <a:t> </a:t>
            </a:r>
            <a:r>
              <a:rPr lang="da-DK" dirty="0" err="1"/>
              <a:t>micropython</a:t>
            </a:r>
            <a:r>
              <a:rPr lang="da-DK" dirty="0"/>
              <a:t> fortolker fra run menu, men det er et lidt voldsomt skridt.</a:t>
            </a:r>
          </a:p>
          <a:p>
            <a:pPr marL="0" indent="0">
              <a:buFontTx/>
              <a:buNone/>
            </a:pPr>
            <a:endParaRPr lang="da-DK" dirty="0"/>
          </a:p>
          <a:p>
            <a:pPr marL="0" indent="0">
              <a:buFontTx/>
              <a:buNone/>
            </a:pPr>
            <a:r>
              <a:rPr lang="da-DK" dirty="0"/>
              <a:t>Og så kan man jo tage en snak om at man evt. skal lave programmet så det kan stoppe på ‘ordentlig vis’ ved et knap tryk etc.. ..</a:t>
            </a:r>
          </a:p>
          <a:p>
            <a:pPr marL="0" indent="0">
              <a:buFontTx/>
              <a:buNone/>
            </a:pPr>
            <a:endParaRPr lang="da-DK" b="1" dirty="0"/>
          </a:p>
          <a:p>
            <a:pPr marL="0" indent="0">
              <a:buFontTx/>
              <a:buNone/>
            </a:pPr>
            <a:r>
              <a:rPr lang="da-DK" b="1" dirty="0"/>
              <a:t>Hvis man vil undgå den slags så kan man bruge det første program fra slide 12 som det man gemmer!</a:t>
            </a:r>
          </a:p>
          <a:p>
            <a:pPr marL="0" indent="0">
              <a:buFontTx/>
              <a:buNone/>
            </a:pPr>
            <a:endParaRPr lang="da-DK" b="1" dirty="0"/>
          </a:p>
          <a:p>
            <a:pPr marL="0" indent="0">
              <a:buFontTx/>
              <a:buNone/>
            </a:pPr>
            <a:r>
              <a:rPr lang="da-DK" b="1" dirty="0"/>
              <a:t>Den korteste vej, hvis man ønsker at køre lukket bog og videre i spor 2 vil være:</a:t>
            </a:r>
          </a:p>
          <a:p>
            <a:pPr marL="171450" indent="-171450">
              <a:buFontTx/>
              <a:buChar char="-"/>
            </a:pPr>
            <a:r>
              <a:rPr lang="da-DK" b="1" dirty="0"/>
              <a:t>Introduktion til (IDE) Thonny – se notat om Thonny</a:t>
            </a:r>
          </a:p>
          <a:p>
            <a:pPr marL="171450" indent="-171450">
              <a:buFontTx/>
              <a:buChar char="-"/>
            </a:pPr>
            <a:r>
              <a:rPr lang="da-DK" b="1" dirty="0"/>
              <a:t>Introduktion til programmering md fortælling og demo -Slide 4 og 6</a:t>
            </a:r>
          </a:p>
          <a:p>
            <a:pPr marL="171450" indent="-171450">
              <a:buFontTx/>
              <a:buChar char="-"/>
            </a:pPr>
            <a:r>
              <a:rPr lang="da-DK" b="1" dirty="0"/>
              <a:t>Introduktion til MB – Slide 9,10 og 12</a:t>
            </a:r>
          </a:p>
          <a:p>
            <a:pPr marL="171450" indent="-171450">
              <a:buFontTx/>
              <a:buChar char="-"/>
            </a:pPr>
            <a:r>
              <a:rPr lang="da-DK" b="1" dirty="0"/>
              <a:t>Gemme program – Slide 21 med kode fra Slide 12.</a:t>
            </a:r>
          </a:p>
          <a:p>
            <a:pPr marL="171450" indent="-171450">
              <a:buFontTx/>
              <a:buChar char="-"/>
            </a:pPr>
            <a:endParaRPr lang="da-DK" b="1" dirty="0"/>
          </a:p>
          <a:p>
            <a:pPr marL="0" indent="0">
              <a:buFontTx/>
              <a:buNone/>
            </a:pPr>
            <a:r>
              <a:rPr lang="da-DK" b="1" dirty="0"/>
              <a:t>Vil man klæde eleverne på til at kunne gå åben bog går man dybere, samt tilbyder muligheden for Modul B</a:t>
            </a:r>
          </a:p>
        </p:txBody>
      </p:sp>
      <p:sp>
        <p:nvSpPr>
          <p:cNvPr id="4" name="Pladsholder til slidenummer 3"/>
          <p:cNvSpPr>
            <a:spLocks noGrp="1"/>
          </p:cNvSpPr>
          <p:nvPr>
            <p:ph type="sldNum" sz="quarter" idx="5"/>
          </p:nvPr>
        </p:nvSpPr>
        <p:spPr/>
        <p:txBody>
          <a:bodyPr/>
          <a:lstStyle/>
          <a:p>
            <a:fld id="{E11E4CBE-378A-4374-9B34-1B2E7B2BA8BA}" type="slidenum">
              <a:rPr lang="da-DK" smtClean="0"/>
              <a:t>21</a:t>
            </a:fld>
            <a:endParaRPr lang="da-DK"/>
          </a:p>
        </p:txBody>
      </p:sp>
    </p:spTree>
    <p:extLst>
      <p:ext uri="{BB962C8B-B14F-4D97-AF65-F5344CB8AC3E}">
        <p14:creationId xmlns:p14="http://schemas.microsoft.com/office/powerpoint/2010/main" val="1409315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22</a:t>
            </a:fld>
            <a:endParaRPr lang="da-DK"/>
          </a:p>
        </p:txBody>
      </p:sp>
    </p:spTree>
    <p:extLst>
      <p:ext uri="{BB962C8B-B14F-4D97-AF65-F5344CB8AC3E}">
        <p14:creationId xmlns:p14="http://schemas.microsoft.com/office/powerpoint/2010/main" val="2487608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Bedst at demonstrere med Thonny og Micro:bit tilkoblet, men som oversigt til at forklare er der her en slide.</a:t>
            </a:r>
          </a:p>
          <a:p>
            <a:endParaRPr lang="da-DK" dirty="0"/>
          </a:p>
          <a:p>
            <a:r>
              <a:rPr lang="da-DK" dirty="0"/>
              <a:t>Det er en væsentlig forudsætning for at bruge LYD-Kit (alle spor) at man kan skifte mellem at køre/loade programmer på </a:t>
            </a:r>
            <a:r>
              <a:rPr lang="da-DK" dirty="0" err="1"/>
              <a:t>Micro:Bitten</a:t>
            </a:r>
            <a:r>
              <a:rPr lang="da-DK" dirty="0"/>
              <a:t> og på PC/MAC/PI – At skifte mellem MicroPython fortolkeren på </a:t>
            </a:r>
            <a:r>
              <a:rPr lang="da-DK" dirty="0" err="1"/>
              <a:t>Micro:Bitten</a:t>
            </a:r>
            <a:r>
              <a:rPr lang="da-DK" dirty="0"/>
              <a:t> og Python fortolkeren på PC/MAC/PI. Derfor er det vigtigt også i en ‘lukket bog’ tilgang at få gjort denne forskel tydelig.</a:t>
            </a:r>
          </a:p>
          <a:p>
            <a:endParaRPr lang="da-DK" dirty="0"/>
          </a:p>
          <a:p>
            <a:r>
              <a:rPr lang="da-DK" dirty="0"/>
              <a:t>Den væsentligste feedback med Thonny som IDE er gennem </a:t>
            </a:r>
            <a:r>
              <a:rPr lang="da-DK" dirty="0" err="1"/>
              <a:t>promt</a:t>
            </a:r>
            <a:r>
              <a:rPr lang="da-DK" dirty="0"/>
              <a:t>. og fortolker udmelding i Shell.</a:t>
            </a:r>
          </a:p>
          <a:p>
            <a:r>
              <a:rPr lang="da-DK" dirty="0"/>
              <a:t>Når der er &gt;&gt;&gt; er fortolkeren klar – og der er ikke et program som er aktivt</a:t>
            </a:r>
          </a:p>
          <a:p>
            <a:r>
              <a:rPr lang="da-DK" dirty="0"/>
              <a:t>Når der står: ”Python ….         ”  er det fortolkeren på PC/MAC/PI der er klar.</a:t>
            </a:r>
          </a:p>
          <a:p>
            <a:r>
              <a:rPr lang="da-DK" dirty="0"/>
              <a:t>Når der står: ”MicroPython ….”  er der fortolkeren på </a:t>
            </a:r>
            <a:r>
              <a:rPr lang="da-DK" dirty="0" err="1"/>
              <a:t>Micro:bitten</a:t>
            </a:r>
            <a:r>
              <a:rPr lang="da-DK" dirty="0"/>
              <a:t> som er klar.</a:t>
            </a:r>
          </a:p>
          <a:p>
            <a:r>
              <a:rPr lang="da-DK" dirty="0"/>
              <a:t> </a:t>
            </a:r>
          </a:p>
        </p:txBody>
      </p:sp>
      <p:sp>
        <p:nvSpPr>
          <p:cNvPr id="4" name="Pladsholder til slidenummer 3"/>
          <p:cNvSpPr>
            <a:spLocks noGrp="1"/>
          </p:cNvSpPr>
          <p:nvPr>
            <p:ph type="sldNum" sz="quarter" idx="5"/>
          </p:nvPr>
        </p:nvSpPr>
        <p:spPr/>
        <p:txBody>
          <a:bodyPr/>
          <a:lstStyle/>
          <a:p>
            <a:fld id="{CCAD5874-C893-49E1-9821-B5135A5FBFD7}" type="slidenum">
              <a:rPr lang="da-DK" smtClean="0"/>
              <a:t>23</a:t>
            </a:fld>
            <a:endParaRPr lang="da-DK"/>
          </a:p>
        </p:txBody>
      </p:sp>
    </p:spTree>
    <p:extLst>
      <p:ext uri="{BB962C8B-B14F-4D97-AF65-F5344CB8AC3E}">
        <p14:creationId xmlns:p14="http://schemas.microsoft.com/office/powerpoint/2010/main" val="371018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For at gøre </a:t>
            </a:r>
            <a:r>
              <a:rPr lang="da-DK" dirty="0" err="1"/>
              <a:t>Micro:bitten</a:t>
            </a:r>
            <a:r>
              <a:rPr lang="da-DK" dirty="0"/>
              <a:t> klar til at køre MicroPython programmer skal der installeres en ny firmware – (</a:t>
            </a:r>
            <a:r>
              <a:rPr lang="da-DK" dirty="0" err="1"/>
              <a:t>Micropyhon</a:t>
            </a:r>
            <a:r>
              <a:rPr lang="da-DK" dirty="0"/>
              <a:t> fortolker) i stedet for den kode som ligger i </a:t>
            </a:r>
            <a:r>
              <a:rPr lang="da-DK" dirty="0" err="1"/>
              <a:t>Micro:Bitten</a:t>
            </a:r>
            <a:r>
              <a:rPr lang="da-DK" dirty="0"/>
              <a:t> fra fabrikken, som kan håndtere blokprogrammer fra </a:t>
            </a:r>
            <a:r>
              <a:rPr lang="da-DK" dirty="0" err="1"/>
              <a:t>microsoft</a:t>
            </a:r>
            <a:r>
              <a:rPr lang="da-DK" dirty="0"/>
              <a:t> </a:t>
            </a:r>
            <a:r>
              <a:rPr lang="da-DK" dirty="0" err="1"/>
              <a:t>Makekode</a:t>
            </a:r>
            <a:r>
              <a:rPr lang="da-DK" dirty="0"/>
              <a:t>. Det bliver gjort med sekvensen vist i Slide, men igen så er det bedre at demonstrere det med Thonny og </a:t>
            </a:r>
            <a:r>
              <a:rPr lang="da-DK" dirty="0" err="1"/>
              <a:t>Microbit</a:t>
            </a:r>
            <a:r>
              <a:rPr lang="da-DK" dirty="0"/>
              <a:t> koblet til USB stikket.</a:t>
            </a:r>
          </a:p>
          <a:p>
            <a:endParaRPr lang="da-DK" dirty="0"/>
          </a:p>
          <a:p>
            <a:r>
              <a:rPr lang="da-DK" dirty="0"/>
              <a:t>Husk USB kabel – og at der er adapter der passer på PC/MAC siden.</a:t>
            </a:r>
          </a:p>
          <a:p>
            <a:endParaRPr lang="da-DK" dirty="0"/>
          </a:p>
          <a:p>
            <a:r>
              <a:rPr lang="da-DK" dirty="0"/>
              <a:t>BEMÆRK: </a:t>
            </a:r>
          </a:p>
          <a:p>
            <a:pPr marL="171450" indent="-171450">
              <a:buFontTx/>
              <a:buChar char="-"/>
            </a:pPr>
            <a:r>
              <a:rPr lang="da-DK" dirty="0"/>
              <a:t>En </a:t>
            </a:r>
            <a:r>
              <a:rPr lang="da-DK" dirty="0" err="1"/>
              <a:t>MicroBit</a:t>
            </a:r>
            <a:r>
              <a:rPr lang="da-DK" dirty="0"/>
              <a:t> ab fabrik kommer med en lille startsekvens som fortæller om dens egenskaber når der kommer strøm på. Det kan man godt udnytte til at fortælle om den inden man skifter firmware.</a:t>
            </a:r>
          </a:p>
          <a:p>
            <a:pPr marL="171450" indent="-171450">
              <a:buFontTx/>
              <a:buChar char="-"/>
            </a:pPr>
            <a:r>
              <a:rPr lang="da-DK" dirty="0" err="1"/>
              <a:t>Makecode</a:t>
            </a:r>
            <a:r>
              <a:rPr lang="da-DK" dirty="0"/>
              <a:t> editor viser at man kan lave </a:t>
            </a:r>
            <a:r>
              <a:rPr lang="da-DK" dirty="0" err="1"/>
              <a:t>python</a:t>
            </a:r>
            <a:r>
              <a:rPr lang="da-DK" dirty="0"/>
              <a:t> programmer – Det er ikke rigtig MicroPython, men kun </a:t>
            </a:r>
            <a:r>
              <a:rPr lang="da-DK" dirty="0" err="1"/>
              <a:t>pseudo</a:t>
            </a:r>
            <a:r>
              <a:rPr lang="da-DK" dirty="0"/>
              <a:t> kode så på ingen måde sammenlignelig!!</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24</a:t>
            </a:fld>
            <a:endParaRPr lang="da-DK"/>
          </a:p>
        </p:txBody>
      </p:sp>
    </p:spTree>
    <p:extLst>
      <p:ext uri="{BB962C8B-B14F-4D97-AF65-F5344CB8AC3E}">
        <p14:creationId xmlns:p14="http://schemas.microsoft.com/office/powerpoint/2010/main" val="1554644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Dette er med MicroPython fortolker fra </a:t>
            </a:r>
          </a:p>
          <a:p>
            <a:r>
              <a:rPr lang="da-DK" dirty="0">
                <a:hlinkClick r:id="rId3"/>
              </a:rPr>
              <a:t>BBC micro:bit MicroPython </a:t>
            </a:r>
            <a:r>
              <a:rPr lang="da-DK" dirty="0" err="1">
                <a:hlinkClick r:id="rId3"/>
              </a:rPr>
              <a:t>documentation</a:t>
            </a:r>
            <a:r>
              <a:rPr lang="da-DK" dirty="0">
                <a:hlinkClick r:id="rId3"/>
              </a:rPr>
              <a:t> — BBC micro:bit MicroPython 1.0.1 </a:t>
            </a:r>
            <a:r>
              <a:rPr lang="da-DK" dirty="0" err="1">
                <a:hlinkClick r:id="rId3"/>
              </a:rPr>
              <a:t>documentation</a:t>
            </a:r>
            <a:r>
              <a:rPr lang="da-DK" dirty="0">
                <a:hlinkClick r:id="rId3"/>
              </a:rPr>
              <a:t> (microbit-micropython.readthedocs.io)</a:t>
            </a:r>
            <a:endParaRPr lang="da-DK" dirty="0"/>
          </a:p>
          <a:p>
            <a:endParaRPr lang="da-DK" dirty="0"/>
          </a:p>
          <a:p>
            <a:r>
              <a:rPr lang="da-DK" dirty="0"/>
              <a:t>Og brugt via Thonny </a:t>
            </a:r>
            <a:r>
              <a:rPr lang="da-DK" dirty="0" err="1"/>
              <a:t>IDE’en</a:t>
            </a:r>
            <a:r>
              <a:rPr lang="da-DK" dirty="0"/>
              <a:t> som pt (2020/2021) er den som understøttes af Raspberry PI Foundation.</a:t>
            </a:r>
          </a:p>
          <a:p>
            <a:endParaRPr lang="da-DK" dirty="0"/>
          </a:p>
          <a:p>
            <a:r>
              <a:rPr lang="da-DK" dirty="0"/>
              <a:t>Bemærk forskel til den Python som er med i </a:t>
            </a:r>
            <a:r>
              <a:rPr lang="da-DK" dirty="0" err="1"/>
              <a:t>Makecode</a:t>
            </a:r>
            <a:r>
              <a:rPr lang="da-DK" dirty="0"/>
              <a:t> fra </a:t>
            </a:r>
            <a:r>
              <a:rPr lang="da-DK" dirty="0" err="1"/>
              <a:t>MicroSoft</a:t>
            </a:r>
            <a:r>
              <a:rPr lang="da-DK" dirty="0"/>
              <a:t>!!</a:t>
            </a:r>
          </a:p>
          <a:p>
            <a:endParaRPr lang="da-DK" dirty="0"/>
          </a:p>
        </p:txBody>
      </p:sp>
      <p:sp>
        <p:nvSpPr>
          <p:cNvPr id="4" name="Pladsholder til slidenummer 3"/>
          <p:cNvSpPr>
            <a:spLocks noGrp="1"/>
          </p:cNvSpPr>
          <p:nvPr>
            <p:ph type="sldNum" sz="quarter" idx="5"/>
          </p:nvPr>
        </p:nvSpPr>
        <p:spPr/>
        <p:txBody>
          <a:bodyPr/>
          <a:lstStyle/>
          <a:p>
            <a:fld id="{AC30E3DD-BCB4-469E-8E3B-FAFEA774FC81}" type="slidenum">
              <a:rPr lang="da-DK" smtClean="0"/>
              <a:t>25</a:t>
            </a:fld>
            <a:endParaRPr lang="da-DK"/>
          </a:p>
        </p:txBody>
      </p:sp>
    </p:spTree>
    <p:extLst>
      <p:ext uri="{BB962C8B-B14F-4D97-AF65-F5344CB8AC3E}">
        <p14:creationId xmlns:p14="http://schemas.microsoft.com/office/powerpoint/2010/main" val="1701326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MicroPython udgaven her er med  MicroPython fortolker fra </a:t>
            </a:r>
            <a:r>
              <a:rPr lang="da-DK" dirty="0">
                <a:hlinkClick r:id="rId3"/>
              </a:rPr>
              <a:t>BBC micro:bit MicroPython </a:t>
            </a:r>
            <a:r>
              <a:rPr lang="da-DK" dirty="0" err="1">
                <a:hlinkClick r:id="rId3"/>
              </a:rPr>
              <a:t>documentation</a:t>
            </a:r>
            <a:r>
              <a:rPr lang="da-DK" dirty="0">
                <a:hlinkClick r:id="rId3"/>
              </a:rPr>
              <a:t> — BBC micro:bit MicroPython 1.0.1 </a:t>
            </a:r>
            <a:r>
              <a:rPr lang="da-DK" dirty="0" err="1">
                <a:hlinkClick r:id="rId3"/>
              </a:rPr>
              <a:t>documentation</a:t>
            </a:r>
            <a:r>
              <a:rPr lang="da-DK" dirty="0">
                <a:hlinkClick r:id="rId3"/>
              </a:rPr>
              <a:t> (microbit-micropython.readthedocs.io)</a:t>
            </a:r>
            <a:endParaRPr lang="da-DK" dirty="0"/>
          </a:p>
          <a:p>
            <a:endParaRPr lang="da-DK" dirty="0"/>
          </a:p>
          <a:p>
            <a:r>
              <a:rPr lang="da-DK" dirty="0"/>
              <a:t>Og brugt via Thonny </a:t>
            </a:r>
            <a:r>
              <a:rPr lang="da-DK" dirty="0" err="1"/>
              <a:t>IDE’en</a:t>
            </a:r>
            <a:r>
              <a:rPr lang="da-DK" dirty="0"/>
              <a:t> som pt (2021/2021) er den som understøttes af Raspberry PI Foundation. </a:t>
            </a:r>
            <a:r>
              <a:rPr lang="da-DK" dirty="0">
                <a:hlinkClick r:id="rId4"/>
              </a:rPr>
              <a:t>Thonny, Python IDE for </a:t>
            </a:r>
            <a:r>
              <a:rPr lang="da-DK" dirty="0" err="1">
                <a:hlinkClick r:id="rId4"/>
              </a:rPr>
              <a:t>beginners</a:t>
            </a:r>
            <a:endParaRPr lang="da-DK" dirty="0"/>
          </a:p>
          <a:p>
            <a:r>
              <a:rPr lang="da-DK" dirty="0"/>
              <a:t>Bemærk forskel til den Python som er med i </a:t>
            </a:r>
            <a:r>
              <a:rPr lang="da-DK" dirty="0" err="1"/>
              <a:t>Makecode</a:t>
            </a:r>
            <a:r>
              <a:rPr lang="da-DK" dirty="0"/>
              <a:t> fra </a:t>
            </a:r>
            <a:r>
              <a:rPr lang="da-DK" dirty="0" err="1"/>
              <a:t>MicroSoft</a:t>
            </a:r>
            <a:r>
              <a:rPr lang="da-DK" dirty="0"/>
              <a:t>!  </a:t>
            </a:r>
          </a:p>
          <a:p>
            <a:endParaRPr lang="da-DK" dirty="0"/>
          </a:p>
          <a:p>
            <a:r>
              <a:rPr lang="da-DK" dirty="0"/>
              <a:t>Lyd ændres mere glidende i </a:t>
            </a:r>
            <a:r>
              <a:rPr lang="da-DK" dirty="0" err="1"/>
              <a:t>python</a:t>
            </a:r>
            <a:r>
              <a:rPr lang="da-DK" dirty="0"/>
              <a:t> udgaven, da den kan sættes til at afspille i baggrund indtil ny.</a:t>
            </a:r>
          </a:p>
          <a:p>
            <a:r>
              <a:rPr lang="da-DK" dirty="0"/>
              <a:t>Pausen i blok kan udelades og så bliver det lidt mere glidende i dette eksempel, men ikke som Python udgaven.</a:t>
            </a:r>
          </a:p>
          <a:p>
            <a:endParaRPr lang="da-DK" dirty="0"/>
          </a:p>
          <a:p>
            <a:r>
              <a:rPr lang="da-DK" dirty="0"/>
              <a:t>Så kode er næsten ens men ikke helt samme resultat. (blokprogrammeringen har ikke samme grad af muligheder). Men med Blokprogrammering undgår man syntaksfejl, så det er lettere at gå til.  Omvendt er Python et sprog, der er forholdsvis let at gå til og som skalerer til ‘professionelt’ brug i mange domæner. </a:t>
            </a:r>
          </a:p>
          <a:p>
            <a:endParaRPr lang="da-DK" dirty="0"/>
          </a:p>
          <a:p>
            <a:endParaRPr lang="da-DK" dirty="0"/>
          </a:p>
          <a:p>
            <a:r>
              <a:rPr lang="da-DK" dirty="0"/>
              <a:t> </a:t>
            </a:r>
          </a:p>
        </p:txBody>
      </p:sp>
      <p:sp>
        <p:nvSpPr>
          <p:cNvPr id="4" name="Pladsholder til slidenummer 3"/>
          <p:cNvSpPr>
            <a:spLocks noGrp="1"/>
          </p:cNvSpPr>
          <p:nvPr>
            <p:ph type="sldNum" sz="quarter" idx="5"/>
          </p:nvPr>
        </p:nvSpPr>
        <p:spPr/>
        <p:txBody>
          <a:bodyPr/>
          <a:lstStyle/>
          <a:p>
            <a:fld id="{AC30E3DD-BCB4-469E-8E3B-FAFEA774FC81}" type="slidenum">
              <a:rPr lang="da-DK" smtClean="0"/>
              <a:t>26</a:t>
            </a:fld>
            <a:endParaRPr lang="da-DK"/>
          </a:p>
        </p:txBody>
      </p:sp>
    </p:spTree>
    <p:extLst>
      <p:ext uri="{BB962C8B-B14F-4D97-AF65-F5344CB8AC3E}">
        <p14:creationId xmlns:p14="http://schemas.microsoft.com/office/powerpoint/2010/main" val="513387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Er man til åben bog tilgangen med hensyn til Mikrocontrollere vil man sikkert allerede kende Arduino universet.</a:t>
            </a:r>
          </a:p>
          <a:p>
            <a:r>
              <a:rPr lang="da-DK" dirty="0"/>
              <a:t>Arduino er både et firma der laver HW og et IDE til mikrokontrollere med support for mange slags HW, og med et hav af færdige programmer (</a:t>
            </a:r>
            <a:r>
              <a:rPr lang="da-DK" dirty="0" err="1"/>
              <a:t>sketches</a:t>
            </a:r>
            <a:r>
              <a:rPr lang="da-DK" dirty="0"/>
              <a:t>) man kan tage udgangspunkt i.</a:t>
            </a:r>
          </a:p>
          <a:p>
            <a:endParaRPr lang="da-DK" dirty="0"/>
          </a:p>
          <a:p>
            <a:r>
              <a:rPr lang="da-DK" dirty="0"/>
              <a:t>Grunden til at Python er valgt til LYD-Kit er:</a:t>
            </a:r>
          </a:p>
          <a:p>
            <a:pPr marL="228600" indent="-228600">
              <a:buAutoNum type="arabicParenR"/>
            </a:pPr>
            <a:r>
              <a:rPr lang="da-DK" dirty="0"/>
              <a:t>Python er lettere at komme i gang med</a:t>
            </a:r>
          </a:p>
          <a:p>
            <a:pPr marL="228600" indent="-228600">
              <a:buAutoNum type="arabicParenR"/>
            </a:pPr>
            <a:r>
              <a:rPr lang="da-DK" dirty="0"/>
              <a:t>Valget af </a:t>
            </a:r>
            <a:r>
              <a:rPr lang="da-DK" dirty="0" err="1"/>
              <a:t>Micro:Python</a:t>
            </a:r>
            <a:r>
              <a:rPr lang="da-DK" dirty="0"/>
              <a:t> hænger også sammen med valget af Micro:Bit. Den er valgt fordi:</a:t>
            </a:r>
          </a:p>
          <a:p>
            <a:pPr marL="685800" lvl="1" indent="-228600">
              <a:buAutoNum type="arabicParenR"/>
            </a:pPr>
            <a:r>
              <a:rPr lang="da-DK" dirty="0"/>
              <a:t>Den bliver brugt i grundskolen og er muligvis derfor et godt første trin ind til noget mere avanceret</a:t>
            </a:r>
          </a:p>
          <a:p>
            <a:pPr marL="685800" lvl="1" indent="-228600">
              <a:buAutoNum type="arabicParenR"/>
            </a:pPr>
            <a:r>
              <a:rPr lang="da-DK" dirty="0"/>
              <a:t>Kan bruge den til at bringe sensor input til både PC/MAC og PI i større opstillinger (systemmæssigt) som bruges i Spor 2 og 4.</a:t>
            </a:r>
            <a:br>
              <a:rPr lang="da-DK" dirty="0"/>
            </a:br>
            <a:r>
              <a:rPr lang="da-DK" dirty="0"/>
              <a:t>(Det skal dog bemærkes at der også findes Arduino biblioteker til </a:t>
            </a:r>
            <a:r>
              <a:rPr lang="da-DK" dirty="0" err="1"/>
              <a:t>Micro:Bitten</a:t>
            </a:r>
            <a:r>
              <a:rPr lang="da-DK" dirty="0"/>
              <a:t> – så igen er det som sådan ikke et enten eller, ligesom der findes MicroPython til en række andre </a:t>
            </a:r>
            <a:r>
              <a:rPr lang="da-DK" dirty="0" err="1"/>
              <a:t>HW’s</a:t>
            </a:r>
            <a:r>
              <a:rPr lang="da-DK" dirty="0"/>
              <a:t>)</a:t>
            </a:r>
          </a:p>
          <a:p>
            <a:pPr marL="228600" indent="-228600">
              <a:buAutoNum type="arabicParenR"/>
            </a:pPr>
            <a:r>
              <a:rPr lang="da-DK" dirty="0"/>
              <a:t>Python skalerer ‘bedre’ – Er ikke kun til mikrocontrollere, men kan også bruges på PC/MAC/PI som benyttes i Spor 2,3 og 4,  Derved er der et fælles teknisk grundlag for alle spor. Desuden benyttes Python til en hel række andre anvendelser end ‘styring af mikrokontrollere’;  som datascience og machine-learning. Derfor er der en stor sandsynlighed for at eleverne vil kunne få gælde af Python indenfor mange STEM relateret fag i deres videre uddannelse.</a:t>
            </a:r>
          </a:p>
          <a:p>
            <a:pPr marL="228600" indent="-228600">
              <a:buAutoNum type="arabicParenR"/>
            </a:pPr>
            <a:r>
              <a:rPr lang="da-DK" dirty="0"/>
              <a:t>Det virker til at der kommer mere og mere ‘Python’ (MicroPython)  på mikrokontrollere eftersom HW (CPU’en) bliver kraftigere og kraftigere på diverse kommercielt tilgængelige HW til DIY folket. </a:t>
            </a:r>
          </a:p>
          <a:p>
            <a:pPr marL="228600" indent="-228600">
              <a:buAutoNum type="arabicParenR"/>
            </a:pPr>
            <a:endParaRPr lang="da-DK" dirty="0"/>
          </a:p>
          <a:p>
            <a:pPr marL="0" indent="0">
              <a:buNone/>
            </a:pPr>
            <a:r>
              <a:rPr lang="da-DK" dirty="0"/>
              <a:t>MEN når eleverne når til at ville mere avancerede ting med Micro Kontrollere så er det ikke et valg mellem det ene eller det andet. Så er det både-og. Valget vil blive betinget af hvad man </a:t>
            </a:r>
            <a:r>
              <a:rPr lang="da-DK" dirty="0" err="1"/>
              <a:t>øsker</a:t>
            </a:r>
            <a:r>
              <a:rPr lang="da-DK" dirty="0"/>
              <a:t> at lave. Og det er valg af både HW og SW.</a:t>
            </a:r>
          </a:p>
        </p:txBody>
      </p:sp>
      <p:sp>
        <p:nvSpPr>
          <p:cNvPr id="4" name="Pladsholder til slidenummer 3"/>
          <p:cNvSpPr>
            <a:spLocks noGrp="1"/>
          </p:cNvSpPr>
          <p:nvPr>
            <p:ph type="sldNum" sz="quarter" idx="5"/>
          </p:nvPr>
        </p:nvSpPr>
        <p:spPr/>
        <p:txBody>
          <a:bodyPr/>
          <a:lstStyle/>
          <a:p>
            <a:fld id="{CCAD5874-C893-49E1-9821-B5135A5FBFD7}" type="slidenum">
              <a:rPr lang="da-DK" smtClean="0"/>
              <a:t>27</a:t>
            </a:fld>
            <a:endParaRPr lang="da-DK"/>
          </a:p>
        </p:txBody>
      </p:sp>
    </p:spTree>
    <p:extLst>
      <p:ext uri="{BB962C8B-B14F-4D97-AF65-F5344CB8AC3E}">
        <p14:creationId xmlns:p14="http://schemas.microsoft.com/office/powerpoint/2010/main" val="1693808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28</a:t>
            </a:fld>
            <a:endParaRPr lang="da-DK"/>
          </a:p>
        </p:txBody>
      </p:sp>
    </p:spTree>
    <p:extLst>
      <p:ext uri="{BB962C8B-B14F-4D97-AF65-F5344CB8AC3E}">
        <p14:creationId xmlns:p14="http://schemas.microsoft.com/office/powerpoint/2010/main" val="3921092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29</a:t>
            </a:fld>
            <a:endParaRPr lang="da-DK"/>
          </a:p>
        </p:txBody>
      </p:sp>
    </p:spTree>
    <p:extLst>
      <p:ext uri="{BB962C8B-B14F-4D97-AF65-F5344CB8AC3E}">
        <p14:creationId xmlns:p14="http://schemas.microsoft.com/office/powerpoint/2010/main" val="343632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Endnu et eksempel til at underbygge historien om at Python er i vækst og benyttes af mange.</a:t>
            </a:r>
          </a:p>
          <a:p>
            <a:endParaRPr lang="da-DK" dirty="0"/>
          </a:p>
          <a:p>
            <a:r>
              <a:rPr lang="da-DK" dirty="0"/>
              <a:t>Klikbare links på figurerne – hvis man vil uddybe – vise en udvikling over tid.</a:t>
            </a:r>
          </a:p>
          <a:p>
            <a:r>
              <a:rPr lang="da-DK" dirty="0"/>
              <a:t>Det kan også gives som lektier eller baggrundsmateriale, som eleverne selv kan kikke i.</a:t>
            </a:r>
          </a:p>
        </p:txBody>
      </p:sp>
      <p:sp>
        <p:nvSpPr>
          <p:cNvPr id="4" name="Pladsholder til slidenummer 3"/>
          <p:cNvSpPr>
            <a:spLocks noGrp="1"/>
          </p:cNvSpPr>
          <p:nvPr>
            <p:ph type="sldNum" sz="quarter" idx="5"/>
          </p:nvPr>
        </p:nvSpPr>
        <p:spPr/>
        <p:txBody>
          <a:bodyPr/>
          <a:lstStyle/>
          <a:p>
            <a:fld id="{CCAD5874-C893-49E1-9821-B5135A5FBFD7}" type="slidenum">
              <a:rPr lang="da-DK" smtClean="0"/>
              <a:t>3</a:t>
            </a:fld>
            <a:endParaRPr lang="da-DK"/>
          </a:p>
        </p:txBody>
      </p:sp>
    </p:spTree>
    <p:extLst>
      <p:ext uri="{BB962C8B-B14F-4D97-AF65-F5344CB8AC3E}">
        <p14:creationId xmlns:p14="http://schemas.microsoft.com/office/powerpoint/2010/main" val="222574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bruges til en overordnet snak om syntaks inden der laves kodning, og som introduktion til hvor man kan finde mere information.</a:t>
            </a:r>
          </a:p>
          <a:p>
            <a:pPr marL="0" indent="0">
              <a:buFontTx/>
              <a:buNone/>
            </a:pPr>
            <a:endParaRPr lang="da-DK" dirty="0"/>
          </a:p>
          <a:p>
            <a:pPr marL="0" indent="0">
              <a:buFontTx/>
              <a:buNone/>
            </a:pPr>
            <a:r>
              <a:rPr lang="da-DK" dirty="0"/>
              <a:t>Slå gerne op på nettet på referencer og vis det som del af gennemgang. </a:t>
            </a:r>
          </a:p>
          <a:p>
            <a:pPr marL="0" indent="0">
              <a:buFontTx/>
              <a:buNone/>
            </a:pPr>
            <a:r>
              <a:rPr lang="da-DK" dirty="0"/>
              <a:t>(”w3schools Python </a:t>
            </a:r>
            <a:r>
              <a:rPr lang="da-DK" dirty="0" err="1"/>
              <a:t>Tutorial</a:t>
            </a:r>
            <a:r>
              <a:rPr lang="da-DK" dirty="0"/>
              <a:t>” – Kan bruges som søgeord til google, så kommer man direkte dertil). </a:t>
            </a:r>
          </a:p>
          <a:p>
            <a:pPr marL="0" indent="0">
              <a:buFontTx/>
              <a:buNone/>
            </a:pPr>
            <a:endParaRPr lang="da-DK" dirty="0"/>
          </a:p>
          <a:p>
            <a:pPr marL="0" indent="0">
              <a:buFontTx/>
              <a:buNone/>
            </a:pPr>
            <a:r>
              <a:rPr lang="da-DK" dirty="0"/>
              <a:t>Der er klikbare links i slide direkte til relevante steder i reference opslagsværk.</a:t>
            </a:r>
          </a:p>
          <a:p>
            <a:pPr marL="0" indent="0">
              <a:buFontTx/>
              <a:buNone/>
            </a:pPr>
            <a:r>
              <a:rPr lang="da-DK" dirty="0"/>
              <a:t>De findes også samlet sidst i slide stak, hvis man ønsker at dele dem på anden vis.</a:t>
            </a:r>
          </a:p>
          <a:p>
            <a:pPr marL="0" indent="0">
              <a:buFontTx/>
              <a:buNone/>
            </a:pPr>
            <a:endParaRPr lang="da-DK" dirty="0"/>
          </a:p>
          <a:p>
            <a:pPr marL="0" indent="0">
              <a:buFontTx/>
              <a:buNone/>
            </a:pPr>
            <a:r>
              <a:rPr lang="da-DK" dirty="0"/>
              <a:t>Efter at have vist slide(s) med struktur bør man tage en runde hvor man viser programmeringen i Thonny, og kan så bruge de efterfølgende slides (med programeksempler) som opsamling/</a:t>
            </a:r>
            <a:r>
              <a:rPr lang="da-DK" dirty="0" err="1"/>
              <a:t>hand-outs</a:t>
            </a:r>
            <a:r>
              <a:rPr lang="da-DK" dirty="0"/>
              <a:t> til en opsamlende snak/repetition.</a:t>
            </a:r>
          </a:p>
          <a:p>
            <a:pPr marL="0" indent="0">
              <a:buFontTx/>
              <a:buNone/>
            </a:pPr>
            <a:endParaRPr lang="da-DK" dirty="0"/>
          </a:p>
          <a:p>
            <a:pPr marL="0" indent="0">
              <a:buFontTx/>
              <a:buNone/>
            </a:pPr>
            <a:r>
              <a:rPr lang="da-DK" dirty="0"/>
              <a:t>Vis at eksempler kan eksekveres både på egen PC/MAC såvel som på Microbitten. Først gennemgå koden – byg den op og vis den bliver eksekveret på PC</a:t>
            </a:r>
          </a:p>
          <a:p>
            <a:pPr marL="0" indent="0">
              <a:buFontTx/>
              <a:buNone/>
            </a:pPr>
            <a:endParaRPr lang="da-DK" dirty="0"/>
          </a:p>
          <a:p>
            <a:pPr marL="0" indent="0">
              <a:buFontTx/>
              <a:buNone/>
            </a:pPr>
            <a:r>
              <a:rPr lang="da-DK" dirty="0"/>
              <a:t>Tilslut Micro:bit på USB og installer Python på den – hvis det ikke allerede er gjort se: ”notat om at komme i gang med Thonny.pdf” under installationsvejledninger under folderen generel i Lyd-Kit.</a:t>
            </a:r>
          </a:p>
          <a:p>
            <a:pPr marL="0" indent="0">
              <a:buFontTx/>
              <a:buNone/>
            </a:pPr>
            <a:r>
              <a:rPr lang="da-DK" dirty="0"/>
              <a:t>HUSK – Der skal være USB kabler med det rigtige stik til elevernes </a:t>
            </a:r>
            <a:r>
              <a:rPr lang="da-DK" dirty="0" err="1"/>
              <a:t>PC’er</a:t>
            </a:r>
            <a:r>
              <a:rPr lang="da-DK" dirty="0"/>
              <a:t> – Det kabel der følger med Micro:Bit har et USB-A, men visse </a:t>
            </a:r>
            <a:r>
              <a:rPr lang="da-DK" dirty="0" err="1"/>
              <a:t>MAC’s</a:t>
            </a:r>
            <a:r>
              <a:rPr lang="da-DK" dirty="0"/>
              <a:t> har kun usb-c – så der skal man have en adapter eller et andet kabel.</a:t>
            </a:r>
          </a:p>
          <a:p>
            <a:pPr marL="0" indent="0">
              <a:buFontTx/>
              <a:buNone/>
            </a:pPr>
            <a:endParaRPr lang="da-DK" dirty="0"/>
          </a:p>
          <a:p>
            <a:pPr marL="0" indent="0">
              <a:buFontTx/>
              <a:buNone/>
            </a:pPr>
            <a:r>
              <a:rPr lang="da-DK" dirty="0"/>
              <a:t>Gør en del ud af at få forklaret at der er en væsentlig forskel – på 2 vidt forskellige maskiner! (processoren i hhv. PC/MAC og på Microbitten).  </a:t>
            </a:r>
            <a:r>
              <a:rPr lang="da-DK" dirty="0">
                <a:sym typeface="Wingdings" panose="05000000000000000000" pitchFamily="2" charset="2"/>
              </a:rPr>
              <a:t></a:t>
            </a:r>
            <a:r>
              <a:rPr lang="da-DK" dirty="0"/>
              <a:t> </a:t>
            </a:r>
          </a:p>
          <a:p>
            <a:pPr marL="0" indent="0">
              <a:buFontTx/>
              <a:buNone/>
            </a:pPr>
            <a:endParaRPr lang="da-DK" dirty="0"/>
          </a:p>
          <a:p>
            <a:pPr marL="0" indent="0">
              <a:buFontTx/>
              <a:buNone/>
            </a:pPr>
            <a:r>
              <a:rPr lang="da-DK" dirty="0"/>
              <a:t>Men altså at resultatet er det samme, for de eksempler der gennemgås! De 2 makiner kan finde ud af at lave det samme grundlæggende!</a:t>
            </a:r>
          </a:p>
        </p:txBody>
      </p:sp>
      <p:sp>
        <p:nvSpPr>
          <p:cNvPr id="4" name="Pladsholder til slidenummer 3"/>
          <p:cNvSpPr>
            <a:spLocks noGrp="1"/>
          </p:cNvSpPr>
          <p:nvPr>
            <p:ph type="sldNum" sz="quarter" idx="5"/>
          </p:nvPr>
        </p:nvSpPr>
        <p:spPr/>
        <p:txBody>
          <a:bodyPr/>
          <a:lstStyle/>
          <a:p>
            <a:fld id="{E11E4CBE-378A-4374-9B34-1B2E7B2BA8BA}" type="slidenum">
              <a:rPr lang="da-DK" smtClean="0"/>
              <a:t>4</a:t>
            </a:fld>
            <a:endParaRPr lang="da-DK"/>
          </a:p>
        </p:txBody>
      </p:sp>
    </p:spTree>
    <p:extLst>
      <p:ext uri="{BB962C8B-B14F-4D97-AF65-F5344CB8AC3E}">
        <p14:creationId xmlns:p14="http://schemas.microsoft.com/office/powerpoint/2010/main" val="89206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udelades, da det kun er nødvendigt med grund forståelsen for </a:t>
            </a:r>
            <a:r>
              <a:rPr lang="da-DK" dirty="0" err="1"/>
              <a:t>while</a:t>
            </a:r>
            <a:r>
              <a:rPr lang="da-DK" dirty="0"/>
              <a:t>-løkken  og </a:t>
            </a:r>
            <a:r>
              <a:rPr lang="da-DK" dirty="0" err="1"/>
              <a:t>if</a:t>
            </a:r>
            <a:r>
              <a:rPr lang="da-DK" dirty="0"/>
              <a:t>-betingelsen til eksemplerne i modul a.</a:t>
            </a:r>
          </a:p>
          <a:p>
            <a:pPr marL="0" indent="0">
              <a:buFontTx/>
              <a:buNone/>
            </a:pPr>
            <a:endParaRPr lang="da-DK" dirty="0"/>
          </a:p>
          <a:p>
            <a:pPr marL="0" indent="0">
              <a:buFontTx/>
              <a:buNone/>
            </a:pPr>
            <a:r>
              <a:rPr lang="da-DK" dirty="0"/>
              <a:t>Men er en god ‘overbygning’ til den foregående slide, hvis man vil lidt mere.</a:t>
            </a:r>
          </a:p>
          <a:p>
            <a:pPr marL="0" indent="0">
              <a:buFontTx/>
              <a:buNone/>
            </a:pPr>
            <a:endParaRPr lang="da-DK" dirty="0"/>
          </a:p>
          <a:p>
            <a:pPr marL="0" indent="0">
              <a:buFontTx/>
              <a:buNone/>
            </a:pPr>
            <a:r>
              <a:rPr lang="da-DK" dirty="0"/>
              <a:t>Igen bør man viser programmeringen i Thonny, og kan så bruge de slides med program som opsamling/handouts efter at man har vist eksempel.</a:t>
            </a:r>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5</a:t>
            </a:fld>
            <a:endParaRPr lang="da-DK"/>
          </a:p>
        </p:txBody>
      </p:sp>
    </p:spTree>
    <p:extLst>
      <p:ext uri="{BB962C8B-B14F-4D97-AF65-F5344CB8AC3E}">
        <p14:creationId xmlns:p14="http://schemas.microsoft.com/office/powerpoint/2010/main" val="164511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Ambitionen er IKKE at eleverne forstår alt her – men at de kort introduceres til begreberne og syntaks for de væsentligste strukturer.</a:t>
            </a:r>
          </a:p>
          <a:p>
            <a:pPr marL="0" indent="0">
              <a:buFontTx/>
              <a:buNone/>
            </a:pPr>
            <a:r>
              <a:rPr lang="da-DK" dirty="0"/>
              <a:t>Og at de får mulighed for selv at komme videre vha. opslagsværker og </a:t>
            </a:r>
            <a:r>
              <a:rPr lang="da-DK" dirty="0" err="1"/>
              <a:t>tutorials</a:t>
            </a:r>
            <a:r>
              <a:rPr lang="da-DK" dirty="0"/>
              <a:t>, hvis de ønsker.</a:t>
            </a:r>
          </a:p>
          <a:p>
            <a:pPr marL="0" indent="0">
              <a:buFontTx/>
              <a:buNone/>
            </a:pPr>
            <a:endParaRPr lang="da-DK" dirty="0"/>
          </a:p>
          <a:p>
            <a:pPr marL="0" indent="0">
              <a:buFontTx/>
              <a:buNone/>
            </a:pPr>
            <a:r>
              <a:rPr lang="da-DK" dirty="0"/>
              <a:t>De skal bare her få muligheden for at kunne læse færdige programmer, og få en basal fornemmelse for hvad simple programmer gør.</a:t>
            </a:r>
          </a:p>
          <a:p>
            <a:pPr marL="0" indent="0">
              <a:buFontTx/>
              <a:buNone/>
            </a:pPr>
            <a:endParaRPr lang="da-DK" dirty="0"/>
          </a:p>
          <a:p>
            <a:pPr marL="0" indent="0">
              <a:buFontTx/>
              <a:buNone/>
            </a:pPr>
            <a:r>
              <a:rPr lang="da-DK" dirty="0"/>
              <a:t>Som lærer kan man vurdere hvor meget denne del skal fylde og også hvor dybt man går. Der er en risiko for at man får givet for meget information og at man taber nogen.</a:t>
            </a:r>
          </a:p>
          <a:p>
            <a:pPr marL="0" indent="0">
              <a:buFontTx/>
              <a:buNone/>
            </a:pPr>
            <a:endParaRPr lang="da-DK" dirty="0"/>
          </a:p>
          <a:p>
            <a:pPr marL="0" indent="0">
              <a:buFontTx/>
              <a:buNone/>
            </a:pPr>
            <a:r>
              <a:rPr lang="da-DK" dirty="0"/>
              <a:t>Det kan være bedre at komme hurtigt til eksemplerne med </a:t>
            </a:r>
            <a:r>
              <a:rPr lang="da-DK" dirty="0" err="1"/>
              <a:t>Micro:Bitten</a:t>
            </a:r>
            <a:r>
              <a:rPr lang="da-DK" dirty="0"/>
              <a:t> og få nogle oplevelser med noget der sker/virker. </a:t>
            </a:r>
          </a:p>
          <a:p>
            <a:pPr marL="0" indent="0">
              <a:buFontTx/>
              <a:buNone/>
            </a:pPr>
            <a:r>
              <a:rPr lang="da-DK" dirty="0"/>
              <a:t>Har forsøgt med at kun benytte niveau fra slide 4/6 og så gå derfra til slide 10 eksemplet for at komme hurtigt til et </a:t>
            </a:r>
            <a:r>
              <a:rPr lang="da-DK" dirty="0" err="1"/>
              <a:t>hands-on</a:t>
            </a:r>
            <a:r>
              <a:rPr lang="da-DK" dirty="0"/>
              <a:t> resultat med microbitten.</a:t>
            </a:r>
          </a:p>
          <a:p>
            <a:pPr marL="0" indent="0">
              <a:buFontTx/>
              <a:buNone/>
            </a:pPr>
            <a:endParaRPr lang="da-DK" dirty="0"/>
          </a:p>
          <a:p>
            <a:pPr marL="0" indent="0">
              <a:buFontTx/>
              <a:buNone/>
            </a:pPr>
            <a:r>
              <a:rPr lang="da-DK" dirty="0" err="1"/>
              <a:t>Hands-on</a:t>
            </a:r>
            <a:r>
              <a:rPr lang="da-DK" dirty="0"/>
              <a:t> kommer efterfølgende med fokus på </a:t>
            </a:r>
            <a:r>
              <a:rPr lang="da-DK" dirty="0" err="1"/>
              <a:t>Micro:Bitten</a:t>
            </a:r>
            <a:r>
              <a:rPr lang="da-DK" dirty="0"/>
              <a:t>. </a:t>
            </a:r>
          </a:p>
          <a:p>
            <a:pPr marL="0" indent="0">
              <a:buFontTx/>
              <a:buNone/>
            </a:pPr>
            <a:endParaRPr lang="da-DK" dirty="0"/>
          </a:p>
          <a:p>
            <a:pPr marL="0" indent="0">
              <a:buFontTx/>
              <a:buNone/>
            </a:pPr>
            <a:r>
              <a:rPr lang="da-DK" dirty="0"/>
              <a:t>HUSK igen at modul a primært er tænkt til at eleverne efterfølgende vil kunne bruge færdig kode til forløb i spor 2.</a:t>
            </a:r>
          </a:p>
          <a:p>
            <a:pPr marL="0" indent="0">
              <a:buFontTx/>
              <a:buNone/>
            </a:pPr>
            <a:endParaRPr lang="da-DK" dirty="0"/>
          </a:p>
          <a:p>
            <a:pPr marL="0" indent="0">
              <a:buFontTx/>
              <a:buNone/>
            </a:pPr>
            <a:r>
              <a:rPr lang="da-DK" dirty="0"/>
              <a:t>Kode eksempel findes under LKS1&gt;Ma&gt;LKS1Ma-Slide6.py. </a:t>
            </a:r>
          </a:p>
          <a:p>
            <a:pPr marL="0" indent="0">
              <a:buFontTx/>
              <a:buNone/>
            </a:pPr>
            <a:r>
              <a:rPr lang="da-DK" dirty="0"/>
              <a:t>De kan udleveres til eleverne efter at man har lavet det i Thonny og vist funktionen. De kan så selv læse kommentarerne og prøve at køre det. </a:t>
            </a:r>
          </a:p>
          <a:p>
            <a:pPr marL="0" indent="0">
              <a:buFontTx/>
              <a:buNone/>
            </a:pPr>
            <a:r>
              <a:rPr lang="da-DK" dirty="0"/>
              <a:t> </a:t>
            </a:r>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6</a:t>
            </a:fld>
            <a:endParaRPr lang="da-DK"/>
          </a:p>
        </p:txBody>
      </p:sp>
    </p:spTree>
    <p:extLst>
      <p:ext uri="{BB962C8B-B14F-4D97-AF65-F5344CB8AC3E}">
        <p14:creationId xmlns:p14="http://schemas.microsoft.com/office/powerpoint/2010/main" val="426157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udelades, da den ikke er nødvendig for at komme i gang med MicroPython og </a:t>
            </a:r>
            <a:r>
              <a:rPr lang="da-DK" dirty="0" err="1"/>
              <a:t>Micro:Bitten</a:t>
            </a:r>
            <a:r>
              <a:rPr lang="da-DK" dirty="0"/>
              <a:t>.</a:t>
            </a:r>
          </a:p>
          <a:p>
            <a:pPr marL="0" indent="0">
              <a:buFontTx/>
              <a:buNone/>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I resten af forløb a med Micro:Bit er der for eksempel ikke lagt op til noget hvor man selv skal lave funktioner.</a:t>
            </a:r>
          </a:p>
          <a:p>
            <a:pPr marL="0" indent="0">
              <a:buFontTx/>
              <a:buNone/>
            </a:pPr>
            <a:endParaRPr lang="da-DK" dirty="0"/>
          </a:p>
          <a:p>
            <a:pPr marL="0" indent="0">
              <a:buFontTx/>
              <a:buNone/>
            </a:pPr>
            <a:r>
              <a:rPr lang="da-DK" dirty="0"/>
              <a:t>Det kan evt. bruges som en option til dem der vil vide mere. Passer sammen med spor 2 eksempler, hvor funktioner og lister er brugt i cases.</a:t>
            </a:r>
          </a:p>
          <a:p>
            <a:pPr marL="0" indent="0">
              <a:buFontTx/>
              <a:buNone/>
            </a:pPr>
            <a:endParaRPr lang="da-DK" dirty="0"/>
          </a:p>
          <a:p>
            <a:pPr marL="0" indent="0">
              <a:buFontTx/>
              <a:buNone/>
            </a:pPr>
            <a:endParaRPr lang="da-DK" dirty="0"/>
          </a:p>
          <a:p>
            <a:pPr marL="0" indent="0">
              <a:buFontTx/>
              <a:buNone/>
            </a:pPr>
            <a:r>
              <a:rPr lang="da-DK" dirty="0"/>
              <a:t>Kode eksempel findes under LKS1&gt;Ma&gt;LKS1Ma-Slide7.py. </a:t>
            </a:r>
          </a:p>
          <a:p>
            <a:pPr marL="0" indent="0">
              <a:buFontTx/>
              <a:buNone/>
            </a:pPr>
            <a:r>
              <a:rPr lang="da-DK" dirty="0"/>
              <a:t>De kan udleveres til eleverne efter at man har lavet det i Thonny og vist funktionen. De kan så selv læse kommentarerne og prøve at køre det – evt. som hjemmeopgave. </a:t>
            </a:r>
          </a:p>
          <a:p>
            <a:pPr marL="0" indent="0">
              <a:buFontTx/>
              <a:buNone/>
            </a:pPr>
            <a:endParaRPr lang="da-DK" dirty="0"/>
          </a:p>
          <a:p>
            <a:pPr marL="0" indent="0">
              <a:buFontTx/>
              <a:buNone/>
            </a:pPr>
            <a:r>
              <a:rPr lang="da-DK" dirty="0"/>
              <a:t> </a:t>
            </a:r>
          </a:p>
        </p:txBody>
      </p:sp>
      <p:sp>
        <p:nvSpPr>
          <p:cNvPr id="4" name="Pladsholder til slidenummer 3"/>
          <p:cNvSpPr>
            <a:spLocks noGrp="1"/>
          </p:cNvSpPr>
          <p:nvPr>
            <p:ph type="sldNum" sz="quarter" idx="5"/>
          </p:nvPr>
        </p:nvSpPr>
        <p:spPr/>
        <p:txBody>
          <a:bodyPr/>
          <a:lstStyle/>
          <a:p>
            <a:fld id="{E11E4CBE-378A-4374-9B34-1B2E7B2BA8BA}" type="slidenum">
              <a:rPr lang="da-DK" smtClean="0"/>
              <a:t>7</a:t>
            </a:fld>
            <a:endParaRPr lang="da-DK"/>
          </a:p>
        </p:txBody>
      </p:sp>
    </p:spTree>
    <p:extLst>
      <p:ext uri="{BB962C8B-B14F-4D97-AF65-F5344CB8AC3E}">
        <p14:creationId xmlns:p14="http://schemas.microsoft.com/office/powerpoint/2010/main" val="3212721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Kan udelades og man kan springe direkte til microbitten og biblioteket Micro:bit for ikke at skabe ‘</a:t>
            </a:r>
            <a:r>
              <a:rPr lang="da-DK" dirty="0" err="1"/>
              <a:t>overload</a:t>
            </a:r>
            <a:r>
              <a:rPr lang="da-DK" dirty="0"/>
              <a:t>’ eftersom fokus er på at give eleverne en fornemmelse for sensorerne i Microbitten, og for at kunne loade og bruge færdige kode eksempler til </a:t>
            </a:r>
            <a:r>
              <a:rPr lang="da-DK" dirty="0" err="1"/>
              <a:t>Micro:bitten</a:t>
            </a:r>
            <a:r>
              <a:rPr lang="da-DK" dirty="0"/>
              <a:t> i Spor 2.</a:t>
            </a:r>
          </a:p>
          <a:p>
            <a:pPr marL="0" indent="0">
              <a:buFontTx/>
              <a:buNone/>
            </a:pPr>
            <a:endParaRPr lang="da-DK" dirty="0"/>
          </a:p>
          <a:p>
            <a:pPr marL="0" indent="0">
              <a:buFontTx/>
              <a:buNone/>
            </a:pPr>
            <a:r>
              <a:rPr lang="da-DK" dirty="0"/>
              <a:t>Funktionalitet af basis Python udvides vha. biblioteker (også kaldet moduler) som kan importeres og benyttes i programmerne.</a:t>
            </a:r>
          </a:p>
          <a:p>
            <a:pPr marL="0" indent="0">
              <a:buFontTx/>
              <a:buNone/>
            </a:pPr>
            <a:r>
              <a:rPr lang="da-DK" dirty="0"/>
              <a:t>Mange biblioteker virker til flere maskiner og operativsystemer (OC/Windows, MAC/</a:t>
            </a:r>
            <a:r>
              <a:rPr lang="da-DK" dirty="0" err="1"/>
              <a:t>MACos</a:t>
            </a:r>
            <a:r>
              <a:rPr lang="da-DK" dirty="0"/>
              <a:t>, Raspberry PI/</a:t>
            </a:r>
            <a:r>
              <a:rPr lang="da-DK" dirty="0" err="1"/>
              <a:t>Rapsberry</a:t>
            </a:r>
            <a:r>
              <a:rPr lang="da-DK" dirty="0"/>
              <a:t> OS/Linux)</a:t>
            </a:r>
          </a:p>
          <a:p>
            <a:pPr marL="0" indent="0">
              <a:buFontTx/>
              <a:buNone/>
            </a:pPr>
            <a:endParaRPr lang="da-DK" dirty="0"/>
          </a:p>
          <a:p>
            <a:pPr marL="0" indent="0">
              <a:buFontTx/>
              <a:buNone/>
            </a:pPr>
            <a:r>
              <a:rPr lang="da-DK" dirty="0"/>
              <a:t>Og nogle få er helt generelle og kan også benyttes i MicroPython – Ex. </a:t>
            </a:r>
            <a:r>
              <a:rPr lang="da-DK" dirty="0" err="1"/>
              <a:t>random</a:t>
            </a:r>
            <a:r>
              <a:rPr lang="da-DK" dirty="0"/>
              <a:t> –MEN ikke nødvendigvis med fuld funktionalitet!</a:t>
            </a:r>
          </a:p>
          <a:p>
            <a:pPr marL="0" indent="0">
              <a:buFontTx/>
              <a:buNone/>
            </a:pPr>
            <a:endParaRPr lang="da-DK" dirty="0"/>
          </a:p>
          <a:p>
            <a:pPr marL="0" indent="0">
              <a:buFontTx/>
              <a:buNone/>
            </a:pPr>
            <a:r>
              <a:rPr lang="da-DK" dirty="0"/>
              <a:t>De 2 eksempler i slide kan køre både på PC/MAC og på Micro:bit.</a:t>
            </a:r>
          </a:p>
          <a:p>
            <a:pPr marL="0" indent="0">
              <a:buFontTx/>
              <a:buNone/>
            </a:pPr>
            <a:r>
              <a:rPr lang="da-DK" dirty="0"/>
              <a:t> </a:t>
            </a:r>
          </a:p>
          <a:p>
            <a:pPr marL="0" indent="0">
              <a:buFontTx/>
              <a:buNone/>
            </a:pPr>
            <a:r>
              <a:rPr lang="da-DK" dirty="0"/>
              <a:t>MEN bemærk at der er flere funktioner i </a:t>
            </a:r>
            <a:r>
              <a:rPr lang="da-DK" dirty="0" err="1"/>
              <a:t>random</a:t>
            </a:r>
            <a:r>
              <a:rPr lang="da-DK" dirty="0"/>
              <a:t> som ikke er med i MicroPython.</a:t>
            </a:r>
          </a:p>
          <a:p>
            <a:pPr marL="0" indent="0">
              <a:buFontTx/>
              <a:buNone/>
            </a:pPr>
            <a:r>
              <a:rPr lang="da-DK" dirty="0"/>
              <a:t>Vis det evt. ved at bruge dir(</a:t>
            </a:r>
            <a:r>
              <a:rPr lang="da-DK" dirty="0" err="1"/>
              <a:t>random</a:t>
            </a:r>
            <a:r>
              <a:rPr lang="da-DK" dirty="0"/>
              <a:t>) funktion i </a:t>
            </a:r>
            <a:r>
              <a:rPr lang="da-DK" dirty="0" err="1"/>
              <a:t>shell</a:t>
            </a:r>
            <a:r>
              <a:rPr lang="da-DK" dirty="0"/>
              <a:t> både med Python og med MicroPython som valgt fortolker.</a:t>
            </a:r>
          </a:p>
          <a:p>
            <a:pPr marL="0" indent="0">
              <a:buFontTx/>
              <a:buNone/>
            </a:pPr>
            <a:endParaRPr lang="da-DK" dirty="0"/>
          </a:p>
          <a:p>
            <a:pPr marL="0" indent="0">
              <a:buFontTx/>
              <a:buNone/>
            </a:pPr>
            <a:r>
              <a:rPr lang="da-DK" dirty="0"/>
              <a:t>Kan også vises ved at åbne dokumentationen for Python (W3schools </a:t>
            </a:r>
            <a:r>
              <a:rPr lang="da-DK" dirty="0" err="1"/>
              <a:t>linken</a:t>
            </a:r>
            <a:r>
              <a:rPr lang="da-DK" dirty="0"/>
              <a:t>) hhv. MicroPython for Micro:bit. (micro:bit MicroPython </a:t>
            </a:r>
            <a:r>
              <a:rPr lang="da-DK" dirty="0" err="1"/>
              <a:t>linken</a:t>
            </a:r>
            <a:r>
              <a:rPr lang="da-DK" dirty="0"/>
              <a:t>)</a:t>
            </a:r>
          </a:p>
          <a:p>
            <a:pPr marL="0" indent="0">
              <a:buFontTx/>
              <a:buNone/>
            </a:pPr>
            <a:endParaRPr lang="da-DK" dirty="0"/>
          </a:p>
          <a:p>
            <a:pPr marL="0" indent="0">
              <a:buFontTx/>
              <a:buNone/>
            </a:pPr>
            <a:r>
              <a:rPr lang="da-DK" dirty="0"/>
              <a:t>Der er biblioteker der er koblet direkte til den maskine som man kører programmerne på. Det er tilfældet for de specifikke sensorer som findes på Micro:Bit.</a:t>
            </a:r>
          </a:p>
          <a:p>
            <a:pPr marL="0" indent="0">
              <a:buFontTx/>
              <a:buNone/>
            </a:pPr>
            <a:endParaRPr lang="da-DK" dirty="0"/>
          </a:p>
          <a:p>
            <a:pPr marL="0" indent="0">
              <a:buFontTx/>
              <a:buNone/>
            </a:pPr>
            <a:r>
              <a:rPr lang="da-DK" dirty="0"/>
              <a:t>De tilgås gennem et bibliotek der hedder Micro:bit, som bruges i det følgende, hvor programmerne bliver eksekveret/udført på </a:t>
            </a:r>
            <a:r>
              <a:rPr lang="da-DK" dirty="0" err="1"/>
              <a:t>Micro:Bitten</a:t>
            </a:r>
            <a:r>
              <a:rPr lang="da-DK" dirty="0"/>
              <a:t>.</a:t>
            </a:r>
          </a:p>
          <a:p>
            <a:pPr marL="0" indent="0">
              <a:buFontTx/>
              <a:buNone/>
            </a:pPr>
            <a:endParaRPr lang="da-DK" dirty="0"/>
          </a:p>
          <a:p>
            <a:pPr marL="0" indent="0">
              <a:buFontTx/>
              <a:buNone/>
            </a:pPr>
            <a:r>
              <a:rPr lang="da-DK" dirty="0"/>
              <a:t>Kode eksemplerne findes under LKS1&gt;Ma&gt;LKS1Ma-Slide8-ex1.py og ..-ex2.py </a:t>
            </a:r>
          </a:p>
          <a:p>
            <a:pPr marL="0" indent="0">
              <a:buFontTx/>
              <a:buNone/>
            </a:pPr>
            <a:endParaRPr lang="da-DK" dirty="0"/>
          </a:p>
          <a:p>
            <a:pPr marL="0" indent="0">
              <a:buFontTx/>
              <a:buNone/>
            </a:pPr>
            <a:r>
              <a:rPr lang="da-DK" dirty="0"/>
              <a:t>De kan udleveres til eleverne efter at man har lavet det i Thonny og vist funktionen. De kan så selv læse kommentarerne og prøve at køre det – evt. som hjemmeopgave.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 kan så også få en simpel opgave som at udskifte navnene i liste – lave den længere etc.</a:t>
            </a:r>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8</a:t>
            </a:fld>
            <a:endParaRPr lang="da-DK"/>
          </a:p>
        </p:txBody>
      </p:sp>
    </p:spTree>
    <p:extLst>
      <p:ext uri="{BB962C8B-B14F-4D97-AF65-F5344CB8AC3E}">
        <p14:creationId xmlns:p14="http://schemas.microsoft.com/office/powerpoint/2010/main" val="243389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En kort introduktion til </a:t>
            </a:r>
            <a:r>
              <a:rPr lang="da-DK" dirty="0" err="1"/>
              <a:t>Micro:Bitten</a:t>
            </a:r>
            <a:r>
              <a:rPr lang="da-DK" dirty="0"/>
              <a:t> i version 2, og dens indbyggede sensorer.</a:t>
            </a:r>
          </a:p>
          <a:p>
            <a:pPr marL="171450" indent="-171450">
              <a:buFontTx/>
              <a:buChar char="-"/>
            </a:pPr>
            <a:r>
              <a:rPr lang="da-DK" dirty="0" err="1"/>
              <a:t>Accelerometer</a:t>
            </a:r>
            <a:endParaRPr lang="da-DK" dirty="0"/>
          </a:p>
          <a:p>
            <a:pPr marL="171450" indent="-171450">
              <a:buFontTx/>
              <a:buChar char="-"/>
            </a:pPr>
            <a:r>
              <a:rPr lang="da-DK" dirty="0"/>
              <a:t>Magnetometer  (</a:t>
            </a:r>
            <a:r>
              <a:rPr lang="da-DK" dirty="0" err="1"/>
              <a:t>compass</a:t>
            </a:r>
            <a:r>
              <a:rPr lang="da-DK" dirty="0"/>
              <a:t>)</a:t>
            </a:r>
          </a:p>
          <a:p>
            <a:pPr marL="171450" indent="-171450">
              <a:buFontTx/>
              <a:buChar char="-"/>
            </a:pPr>
            <a:r>
              <a:rPr lang="da-DK" dirty="0"/>
              <a:t>Lyssensor</a:t>
            </a:r>
          </a:p>
          <a:p>
            <a:pPr marL="171450" indent="-171450">
              <a:buFontTx/>
              <a:buChar char="-"/>
            </a:pPr>
            <a:r>
              <a:rPr lang="da-DK" dirty="0"/>
              <a:t>Mikrofon</a:t>
            </a:r>
          </a:p>
          <a:p>
            <a:pPr marL="171450" indent="-171450">
              <a:buFontTx/>
              <a:buChar char="-"/>
            </a:pPr>
            <a:r>
              <a:rPr lang="da-DK" dirty="0"/>
              <a:t>Påmonterede knapper (A,B), samt logo m touch.</a:t>
            </a:r>
          </a:p>
          <a:p>
            <a:pPr marL="171450" indent="-171450">
              <a:buFontTx/>
              <a:buChar char="-"/>
            </a:pPr>
            <a:endParaRPr lang="da-DK" dirty="0"/>
          </a:p>
          <a:p>
            <a:pPr marL="171450" indent="-171450">
              <a:buFontTx/>
              <a:buChar char="-"/>
            </a:pPr>
            <a:r>
              <a:rPr lang="da-DK" dirty="0"/>
              <a:t>Påmonteret højtaler til at lave lyde</a:t>
            </a:r>
          </a:p>
          <a:p>
            <a:pPr marL="171450" indent="-171450">
              <a:buFontTx/>
              <a:buChar char="-"/>
            </a:pPr>
            <a:r>
              <a:rPr lang="da-DK" dirty="0"/>
              <a:t>5*5 </a:t>
            </a:r>
            <a:r>
              <a:rPr lang="da-DK" dirty="0" err="1"/>
              <a:t>LED’s</a:t>
            </a:r>
            <a:r>
              <a:rPr lang="da-DK" dirty="0"/>
              <a:t> som display.</a:t>
            </a:r>
          </a:p>
          <a:p>
            <a:pPr marL="171450" indent="-171450">
              <a:buFontTx/>
              <a:buChar char="-"/>
            </a:pPr>
            <a:endParaRPr lang="da-DK" dirty="0"/>
          </a:p>
          <a:p>
            <a:pPr marL="0" indent="0">
              <a:buFontTx/>
              <a:buNone/>
            </a:pPr>
            <a:endParaRPr lang="da-DK" dirty="0"/>
          </a:p>
          <a:p>
            <a:pPr marL="0" indent="0">
              <a:buFontTx/>
              <a:buNone/>
            </a:pPr>
            <a:r>
              <a:rPr lang="da-DK" dirty="0"/>
              <a:t>Version 1 havde ikke monteret mikrofon og højtaler, og logo kunne ikke bruges som knap.</a:t>
            </a:r>
          </a:p>
          <a:p>
            <a:pPr marL="0" indent="0">
              <a:buFontTx/>
              <a:buNone/>
            </a:pPr>
            <a:endParaRPr lang="da-DK" dirty="0"/>
          </a:p>
          <a:p>
            <a:pPr marL="0" indent="0">
              <a:buFontTx/>
              <a:buNone/>
            </a:pPr>
            <a:r>
              <a:rPr lang="da-DK" dirty="0"/>
              <a:t>HW reference:</a:t>
            </a:r>
          </a:p>
          <a:p>
            <a:pPr marL="0" indent="0">
              <a:buFontTx/>
              <a:buNone/>
            </a:pPr>
            <a:r>
              <a:rPr lang="da-DK" dirty="0">
                <a:hlinkClick r:id="rId3"/>
              </a:rPr>
              <a:t>Hardware (microbit.org)</a:t>
            </a: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9</a:t>
            </a:fld>
            <a:endParaRPr lang="da-DK"/>
          </a:p>
        </p:txBody>
      </p:sp>
    </p:spTree>
    <p:extLst>
      <p:ext uri="{BB962C8B-B14F-4D97-AF65-F5344CB8AC3E}">
        <p14:creationId xmlns:p14="http://schemas.microsoft.com/office/powerpoint/2010/main" val="3620855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5F62F-7015-4A48-9790-BA0E1D2AB18D}"/>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BD075047-FBC6-45D6-8E54-B5D75C680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43A447AE-AB76-49BF-B6B7-4A0A9F31EC9E}"/>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E63BCA3D-34B3-4100-9026-3C767A14817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793DAFA-E58C-4267-AC10-C953DBA63721}"/>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14227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05156-4560-4316-853D-8BB3E625781A}"/>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84F621E2-1D5D-49C6-8B00-2BBB5F80196F}"/>
              </a:ext>
            </a:extLst>
          </p:cNvPr>
          <p:cNvSpPr>
            <a:spLocks noGrp="1"/>
          </p:cNvSpPr>
          <p:nvPr>
            <p:ph type="body" orient="vert" idx="1"/>
          </p:nvPr>
        </p:nvSpPr>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48D07EB-770D-4B46-B077-3ED37D65CB25}"/>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5617D84D-81AC-4B24-A04E-47F1843F76A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4C522BEB-90C1-4906-B7BE-7C4D551BC79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6693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1BF38ACC-E0E8-4801-ACC0-C434F6942D64}"/>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7DC2B06C-8977-4C04-9694-E5FDAE2C470B}"/>
              </a:ext>
            </a:extLst>
          </p:cNvPr>
          <p:cNvSpPr>
            <a:spLocks noGrp="1"/>
          </p:cNvSpPr>
          <p:nvPr>
            <p:ph type="body" orient="vert" idx="1"/>
          </p:nvPr>
        </p:nvSpPr>
        <p:spPr>
          <a:xfrm>
            <a:off x="838200" y="365125"/>
            <a:ext cx="7734300" cy="5811838"/>
          </a:xfrm>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7DC23E7-1ED8-49BC-8B6B-3C7353CA00EB}"/>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25F7FDA9-004E-4EC9-88E8-6A71BCDBA95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234EEFE-43FD-4F24-9141-EC33DC1FAEE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5452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B6D97-1139-4D28-B9C1-A144A87280AF}"/>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4CE0B24D-0B79-4697-B32C-1E1AFC571E20}"/>
              </a:ext>
            </a:extLst>
          </p:cNvPr>
          <p:cNvSpPr>
            <a:spLocks noGrp="1"/>
          </p:cNvSpPr>
          <p:nvPr>
            <p:ph idx="1"/>
          </p:nvPr>
        </p:nvSpPr>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1B16558-08CE-42F0-AACA-1E426F0B25D5}"/>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CC17D425-3EF9-40D9-A8AA-9EF690E98ED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64C7526-E127-4506-AB73-02D7F54737B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5215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D9EE5-EA2A-4F3E-BFA8-33A9A8DC94CF}"/>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4853C25F-169F-49EF-9508-126148CB9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Rediger teksttypografien i masteren</a:t>
            </a:r>
          </a:p>
        </p:txBody>
      </p:sp>
      <p:sp>
        <p:nvSpPr>
          <p:cNvPr id="4" name="Pladsholder til dato 3">
            <a:extLst>
              <a:ext uri="{FF2B5EF4-FFF2-40B4-BE49-F238E27FC236}">
                <a16:creationId xmlns:a16="http://schemas.microsoft.com/office/drawing/2014/main" id="{C11C73D8-EF28-4015-BCB9-706018E07A93}"/>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409324F4-C32E-407B-98E1-DB5D2D2396E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08FA566-5B54-4FB8-A353-4BE1384916E2}"/>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68785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596CB-E9AC-4981-8F37-D988AD471C68}"/>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F478FB0A-0E5A-4693-9C45-F433769E3388}"/>
              </a:ext>
            </a:extLst>
          </p:cNvPr>
          <p:cNvSpPr>
            <a:spLocks noGrp="1"/>
          </p:cNvSpPr>
          <p:nvPr>
            <p:ph sz="half" idx="1"/>
          </p:nvPr>
        </p:nvSpPr>
        <p:spPr>
          <a:xfrm>
            <a:off x="838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9F4E1BD-0B73-4B6F-B49C-06860224FA33}"/>
              </a:ext>
            </a:extLst>
          </p:cNvPr>
          <p:cNvSpPr>
            <a:spLocks noGrp="1"/>
          </p:cNvSpPr>
          <p:nvPr>
            <p:ph sz="half" idx="2"/>
          </p:nvPr>
        </p:nvSpPr>
        <p:spPr>
          <a:xfrm>
            <a:off x="6172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49176E86-5141-4A19-89CB-EDA2670A8E5E}"/>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6" name="Pladsholder til sidefod 5">
            <a:extLst>
              <a:ext uri="{FF2B5EF4-FFF2-40B4-BE49-F238E27FC236}">
                <a16:creationId xmlns:a16="http://schemas.microsoft.com/office/drawing/2014/main" id="{707A178D-D25A-43D8-BA24-6DB14315E82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1C3C5B3-5543-4E36-9621-120E071BC10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81759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24708-1C5B-4810-91AF-D7DAC626AEC7}"/>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87D7734-0798-4118-8B8F-C9D645E47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4" name="Pladsholder til indhold 3">
            <a:extLst>
              <a:ext uri="{FF2B5EF4-FFF2-40B4-BE49-F238E27FC236}">
                <a16:creationId xmlns:a16="http://schemas.microsoft.com/office/drawing/2014/main" id="{2EFF66B5-0D75-4056-99DB-ACA91C7610A3}"/>
              </a:ext>
            </a:extLst>
          </p:cNvPr>
          <p:cNvSpPr>
            <a:spLocks noGrp="1"/>
          </p:cNvSpPr>
          <p:nvPr>
            <p:ph sz="half" idx="2"/>
          </p:nvPr>
        </p:nvSpPr>
        <p:spPr>
          <a:xfrm>
            <a:off x="839788" y="2505075"/>
            <a:ext cx="5157787"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9802EB5-6FB4-4C8E-8483-C07611E6D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6" name="Pladsholder til indhold 5">
            <a:extLst>
              <a:ext uri="{FF2B5EF4-FFF2-40B4-BE49-F238E27FC236}">
                <a16:creationId xmlns:a16="http://schemas.microsoft.com/office/drawing/2014/main" id="{2C5C0D27-3BD4-496A-9AA0-130F23D9C55F}"/>
              </a:ext>
            </a:extLst>
          </p:cNvPr>
          <p:cNvSpPr>
            <a:spLocks noGrp="1"/>
          </p:cNvSpPr>
          <p:nvPr>
            <p:ph sz="quarter" idx="4"/>
          </p:nvPr>
        </p:nvSpPr>
        <p:spPr>
          <a:xfrm>
            <a:off x="6172200" y="2505075"/>
            <a:ext cx="5183188"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46D545FA-62D3-479E-8E43-6F931E1BAEE9}"/>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8" name="Pladsholder til sidefod 7">
            <a:extLst>
              <a:ext uri="{FF2B5EF4-FFF2-40B4-BE49-F238E27FC236}">
                <a16:creationId xmlns:a16="http://schemas.microsoft.com/office/drawing/2014/main" id="{E31F39E4-BD73-4AA2-9031-966D04587F63}"/>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30B2EDDC-69B0-4555-8769-12D17C461BB4}"/>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8554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5252D-C38B-4239-B0B5-9BF5316AEAA7}"/>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E9434E8F-F325-4295-B7CD-7DEF125AB194}"/>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4" name="Pladsholder til sidefod 3">
            <a:extLst>
              <a:ext uri="{FF2B5EF4-FFF2-40B4-BE49-F238E27FC236}">
                <a16:creationId xmlns:a16="http://schemas.microsoft.com/office/drawing/2014/main" id="{4008404A-7C58-475C-AB8C-CFD5FD6FEF3E}"/>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99009A32-A98C-4897-B11E-DE4CB22F67C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341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A8AE6FAC-899A-4997-AE65-C364676CC2BF}"/>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3" name="Pladsholder til sidefod 2">
            <a:extLst>
              <a:ext uri="{FF2B5EF4-FFF2-40B4-BE49-F238E27FC236}">
                <a16:creationId xmlns:a16="http://schemas.microsoft.com/office/drawing/2014/main" id="{C0B62DB9-577E-4226-8816-47286D4DF77F}"/>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6C7F1DC7-27FE-4A25-A9BE-15FA7D81473E}"/>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644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CEF94-488C-48B2-B38D-907A5BE45259}"/>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881FDF8-00AA-4642-B4CC-15AA77A19F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E203C35-99A9-4CA0-BE98-BFC194A0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32BB2DB1-6041-4A31-A7C8-71C1E5E3F9D1}"/>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6" name="Pladsholder til sidefod 5">
            <a:extLst>
              <a:ext uri="{FF2B5EF4-FFF2-40B4-BE49-F238E27FC236}">
                <a16:creationId xmlns:a16="http://schemas.microsoft.com/office/drawing/2014/main" id="{14922539-5585-4881-90DE-DFABAAA5B69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4E72467-8AC0-4475-BEAD-83B6D2BC355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723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20754-2FD8-4843-90E3-1BECCB4CABA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55BBF32F-EB10-4E52-9EBE-E7FB7BB95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A7E5B8A6-E07A-4E36-8F70-786808EE6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59B0110F-1FA0-4D7F-9425-7C0475D73B95}"/>
              </a:ext>
            </a:extLst>
          </p:cNvPr>
          <p:cNvSpPr>
            <a:spLocks noGrp="1"/>
          </p:cNvSpPr>
          <p:nvPr>
            <p:ph type="dt" sz="half" idx="10"/>
          </p:nvPr>
        </p:nvSpPr>
        <p:spPr/>
        <p:txBody>
          <a:bodyPr/>
          <a:lstStyle/>
          <a:p>
            <a:fld id="{7E54BCC3-2982-4CED-B5AC-72E0BF5731A3}" type="datetimeFigureOut">
              <a:rPr lang="da-DK" smtClean="0"/>
              <a:t>09-03-2022</a:t>
            </a:fld>
            <a:endParaRPr lang="da-DK"/>
          </a:p>
        </p:txBody>
      </p:sp>
      <p:sp>
        <p:nvSpPr>
          <p:cNvPr id="6" name="Pladsholder til sidefod 5">
            <a:extLst>
              <a:ext uri="{FF2B5EF4-FFF2-40B4-BE49-F238E27FC236}">
                <a16:creationId xmlns:a16="http://schemas.microsoft.com/office/drawing/2014/main" id="{92BA3CCB-E57D-4EE6-82A7-CF1798D4918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D746C4D0-668F-43A9-BD9B-E3EA6A6D45ED}"/>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5516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A948882-6AAF-48FF-9D3B-EB67F063A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C0B331D-BEF7-49DF-9F0C-335AA91C4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D01C168-B87A-4564-9937-FA10AF81F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4BCC3-2982-4CED-B5AC-72E0BF5731A3}" type="datetimeFigureOut">
              <a:rPr lang="da-DK" smtClean="0"/>
              <a:t>09-03-2022</a:t>
            </a:fld>
            <a:endParaRPr lang="da-DK"/>
          </a:p>
        </p:txBody>
      </p:sp>
      <p:sp>
        <p:nvSpPr>
          <p:cNvPr id="5" name="Pladsholder til sidefod 4">
            <a:extLst>
              <a:ext uri="{FF2B5EF4-FFF2-40B4-BE49-F238E27FC236}">
                <a16:creationId xmlns:a16="http://schemas.microsoft.com/office/drawing/2014/main" id="{21605F23-E848-4D69-AA47-AA0AB90196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BFE847F-691D-4923-AFE6-8BEC135C0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BA0D4-B4D2-485E-B790-3E114F416B06}" type="slidenum">
              <a:rPr lang="da-DK" smtClean="0"/>
              <a:t>‹nr.›</a:t>
            </a:fld>
            <a:endParaRPr lang="da-DK"/>
          </a:p>
        </p:txBody>
      </p:sp>
    </p:spTree>
    <p:extLst>
      <p:ext uri="{BB962C8B-B14F-4D97-AF65-F5344CB8AC3E}">
        <p14:creationId xmlns:p14="http://schemas.microsoft.com/office/powerpoint/2010/main" val="341883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microbit-micropython.readthedocs.io/en/v2-docs/tutorials/buttons.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microbit-micropython.readthedocs.io/en/v2-docs/speech.html?highlight=speech" TargetMode="External"/><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hyperlink" Target="https://microbit-micropython.readthedocs.io/en/v2-docs/tutorials/music.html" TargetMode="External"/><Relationship Id="rId4" Type="http://schemas.openxmlformats.org/officeDocument/2006/relationships/hyperlink" Target="https://microbit-micropython.readthedocs.io/en/v2-docs/index.html" TargetMode="Externa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microbit-micropython.readthedocs.io/en/v2-docs/display.html?highlight=read%20light%20level#microbit.display.read_light_leve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microbit-micropython.readthedocs.io/en/v2-docs/compass.html?highlight=get%20field%20strength#microbit.compass.get_field_strength"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www.w3schools.com/python/python_casting.asp" TargetMode="External"/><Relationship Id="rId4" Type="http://schemas.openxmlformats.org/officeDocument/2006/relationships/hyperlink" Target="https://www.w3schools.com/python/python_operators.as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microbit-micropython.readthedocs.io/en/v2-docs/accelerometer.html?highlight=accelerometer#module-microbit.acceleromete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w3schools.com/python/python_tuples.asp" TargetMode="External"/><Relationship Id="rId5" Type="http://schemas.openxmlformats.org/officeDocument/2006/relationships/image" Target="../media/image2.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www.w3schools.com/python/python_math.asp"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insights.stackoverflow.com/survey/2021#section-most-loved-dreaded-and-wanted-programming-scripting-and-markup-languages" TargetMode="External"/><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microbit-micropython.readthedocs.io/en/v2-docs/microphone.html?highlight=microphone%20sound%20level#microbit.microphone.sound_leve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support.microbit.org/support/solutions/articles/19000111744-makecode-python-and-micropython" TargetMode="Externa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hyperlink" Target="https://pypl.github.io/PYPL.html?country=" TargetMode="External"/><Relationship Id="rId13" Type="http://schemas.openxmlformats.org/officeDocument/2006/relationships/hyperlink" Target="https://www.w3schools.com/python/python_for_loops.asp" TargetMode="External"/><Relationship Id="rId3" Type="http://schemas.openxmlformats.org/officeDocument/2006/relationships/hyperlink" Target="https://thonny.org/" TargetMode="External"/><Relationship Id="rId7" Type="http://schemas.openxmlformats.org/officeDocument/2006/relationships/hyperlink" Target="https://www.youtube.com/watch?v=yL704C1PI4o" TargetMode="External"/><Relationship Id="rId12" Type="http://schemas.openxmlformats.org/officeDocument/2006/relationships/hyperlink" Target="https://www.w3schools.com/python/python_lists.asp" TargetMode="External"/><Relationship Id="rId2" Type="http://schemas.openxmlformats.org/officeDocument/2006/relationships/notesSlide" Target="../notesSlides/notesSlide28.xml"/><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insights.stackoverflow.com/survey/2021#section-most-loved-dreaded-and-wanted-programming-scripting-and-markup-languages" TargetMode="External"/><Relationship Id="rId11" Type="http://schemas.openxmlformats.org/officeDocument/2006/relationships/hyperlink" Target="https://www.w3schools.com/python/python_syntax.asp" TargetMode="External"/><Relationship Id="rId5" Type="http://schemas.openxmlformats.org/officeDocument/2006/relationships/hyperlink" Target="https://microbit-micropython.readthedocs.io/en/v2-docs/" TargetMode="External"/><Relationship Id="rId15" Type="http://schemas.openxmlformats.org/officeDocument/2006/relationships/hyperlink" Target="https://www.w3schools.com/python/python_modules.asp" TargetMode="External"/><Relationship Id="rId10" Type="http://schemas.openxmlformats.org/officeDocument/2006/relationships/hyperlink" Target="https://www.w3schools.com/python/python_conditions.asp" TargetMode="External"/><Relationship Id="rId4" Type="http://schemas.openxmlformats.org/officeDocument/2006/relationships/hyperlink" Target="https://www.w3schools.com/python/default.asp" TargetMode="External"/><Relationship Id="rId9" Type="http://schemas.openxmlformats.org/officeDocument/2006/relationships/hyperlink" Target="https://www.w3schools.com/python/python_while_loops.asp" TargetMode="External"/><Relationship Id="rId14" Type="http://schemas.openxmlformats.org/officeDocument/2006/relationships/hyperlink" Target="https://www.w3schools.com/python/python_functions.asp"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microbit-micropython.readthedocs.io/en/v2-docs/speech.html?highlight=speech" TargetMode="External"/><Relationship Id="rId13" Type="http://schemas.openxmlformats.org/officeDocument/2006/relationships/hyperlink" Target="https://microbit-micropython.readthedocs.io/en/v2-docs/accelerometer.html?highlight=accelerometer#module-microbit.accelerometer" TargetMode="External"/><Relationship Id="rId3" Type="http://schemas.openxmlformats.org/officeDocument/2006/relationships/hyperlink" Target="https://www.w3schools.com/python/module_random.asp" TargetMode="External"/><Relationship Id="rId7" Type="http://schemas.openxmlformats.org/officeDocument/2006/relationships/hyperlink" Target="https://microbit-micropython.readthedocs.io/en/v2-docs/tutorials/music.html" TargetMode="External"/><Relationship Id="rId12" Type="http://schemas.openxmlformats.org/officeDocument/2006/relationships/hyperlink" Target="https://www.w3schools.com/python/python_casting.asp" TargetMode="External"/><Relationship Id="rId17" Type="http://schemas.openxmlformats.org/officeDocument/2006/relationships/image" Target="../media/image2.png"/><Relationship Id="rId2" Type="http://schemas.openxmlformats.org/officeDocument/2006/relationships/notesSlide" Target="../notesSlides/notesSlide29.xml"/><Relationship Id="rId16" Type="http://schemas.openxmlformats.org/officeDocument/2006/relationships/hyperlink" Target="https://support.microbit.org/support/solutions/articles/19000111744-makecode-python-and-micropython" TargetMode="External"/><Relationship Id="rId1" Type="http://schemas.openxmlformats.org/officeDocument/2006/relationships/slideLayout" Target="../slideLayouts/slideLayout7.xml"/><Relationship Id="rId6" Type="http://schemas.openxmlformats.org/officeDocument/2006/relationships/hyperlink" Target="https://microbit-micropython.readthedocs.io/en/v2-docs/tutorials/buttons.html" TargetMode="External"/><Relationship Id="rId11" Type="http://schemas.openxmlformats.org/officeDocument/2006/relationships/hyperlink" Target="https://www.w3schools.com/python/python_operators.asp" TargetMode="External"/><Relationship Id="rId5" Type="http://schemas.openxmlformats.org/officeDocument/2006/relationships/hyperlink" Target="https://tech.microbit.org/hardware/" TargetMode="External"/><Relationship Id="rId15" Type="http://schemas.openxmlformats.org/officeDocument/2006/relationships/hyperlink" Target="https://www.w3schools.com/python/python_math.asp" TargetMode="External"/><Relationship Id="rId10" Type="http://schemas.openxmlformats.org/officeDocument/2006/relationships/hyperlink" Target="https://microbit-micropython.readthedocs.io/en/v2-docs/compass.html?highlight=get%20field%20strength#microbit.compass.get_field_strength" TargetMode="External"/><Relationship Id="rId4" Type="http://schemas.openxmlformats.org/officeDocument/2006/relationships/hyperlink" Target="https://microbit-micropython.readthedocs.io/en/v1.0.1/random.html#module-random" TargetMode="External"/><Relationship Id="rId9" Type="http://schemas.openxmlformats.org/officeDocument/2006/relationships/hyperlink" Target="https://microbit-micropython.readthedocs.io/en/v2-docs/display.html?highlight=read%20light%20level#microbit.display.read_light_level" TargetMode="External"/><Relationship Id="rId14" Type="http://schemas.openxmlformats.org/officeDocument/2006/relationships/hyperlink" Target="https://www.w3schools.com/python/python_tuples.as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hyperlink" Target="https://pypl.github.io/PYPL.html?count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youtube.com/watch?v=yL704C1PI4o"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w3schools.com/python/python_syntax.asp" TargetMode="External"/><Relationship Id="rId3" Type="http://schemas.openxmlformats.org/officeDocument/2006/relationships/image" Target="../media/image2.png"/><Relationship Id="rId7" Type="http://schemas.openxmlformats.org/officeDocument/2006/relationships/hyperlink" Target="https://www.w3schools.com/python/python_while_loops.as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w3schools.com/python/python_conditions.asp"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hyperlink" Target="https://www.w3schools.com/python/python_functions.as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w3schools.com/python/python_for_loops.asp" TargetMode="External"/><Relationship Id="rId9" Type="http://schemas.openxmlformats.org/officeDocument/2006/relationships/hyperlink" Target="https://www.w3schools.com/python/python_lists.as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hyperlink" Target="https://microbit-micropython.readthedocs.io/en/v1.0.1/random.html#module-rand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w3schools.com/python/module_random.asp" TargetMode="External"/><Relationship Id="rId5" Type="http://schemas.openxmlformats.org/officeDocument/2006/relationships/hyperlink" Target="https://www.w3schools.com/python/python_modules.asp"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tech.microbit.org/hardw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FEE258-8EDE-4A5D-B529-BB9B64AD3801}"/>
              </a:ext>
            </a:extLst>
          </p:cNvPr>
          <p:cNvSpPr>
            <a:spLocks noGrp="1"/>
          </p:cNvSpPr>
          <p:nvPr>
            <p:ph type="ctrTitle"/>
          </p:nvPr>
        </p:nvSpPr>
        <p:spPr>
          <a:xfrm>
            <a:off x="1018604" y="1053042"/>
            <a:ext cx="4458424" cy="3068357"/>
          </a:xfrm>
        </p:spPr>
        <p:txBody>
          <a:bodyPr>
            <a:normAutofit/>
          </a:bodyPr>
          <a:lstStyle/>
          <a:p>
            <a:pPr algn="l"/>
            <a:br>
              <a:rPr lang="da-DK" sz="5100" dirty="0">
                <a:solidFill>
                  <a:srgbClr val="FFFFFF"/>
                </a:solidFill>
              </a:rPr>
            </a:br>
            <a:r>
              <a:rPr lang="da-DK" sz="5100" dirty="0">
                <a:solidFill>
                  <a:srgbClr val="FFFFFF"/>
                </a:solidFill>
              </a:rPr>
              <a:t>LYD-Kit </a:t>
            </a:r>
            <a:br>
              <a:rPr lang="da-DK" sz="5100" dirty="0">
                <a:solidFill>
                  <a:srgbClr val="FFFFFF"/>
                </a:solidFill>
              </a:rPr>
            </a:br>
            <a:r>
              <a:rPr lang="da-DK" sz="5100" dirty="0">
                <a:solidFill>
                  <a:srgbClr val="FFFFFF"/>
                </a:solidFill>
              </a:rPr>
              <a:t>Spor 1</a:t>
            </a:r>
            <a:br>
              <a:rPr lang="da-DK" sz="5100" dirty="0">
                <a:solidFill>
                  <a:srgbClr val="FFFFFF"/>
                </a:solidFill>
              </a:rPr>
            </a:br>
            <a:r>
              <a:rPr lang="da-DK" sz="5100" dirty="0">
                <a:solidFill>
                  <a:srgbClr val="FFFFFF"/>
                </a:solidFill>
              </a:rPr>
              <a:t>(LKS1)</a:t>
            </a:r>
          </a:p>
        </p:txBody>
      </p:sp>
      <p:sp>
        <p:nvSpPr>
          <p:cNvPr id="3" name="Undertitel 2">
            <a:extLst>
              <a:ext uri="{FF2B5EF4-FFF2-40B4-BE49-F238E27FC236}">
                <a16:creationId xmlns:a16="http://schemas.microsoft.com/office/drawing/2014/main" id="{4428883D-8043-4AB3-A067-46CF924201BC}"/>
              </a:ext>
            </a:extLst>
          </p:cNvPr>
          <p:cNvSpPr>
            <a:spLocks noGrp="1"/>
          </p:cNvSpPr>
          <p:nvPr>
            <p:ph type="subTitle" idx="1"/>
          </p:nvPr>
        </p:nvSpPr>
        <p:spPr>
          <a:xfrm>
            <a:off x="1018604" y="4292070"/>
            <a:ext cx="4458424" cy="1512888"/>
          </a:xfrm>
        </p:spPr>
        <p:txBody>
          <a:bodyPr>
            <a:normAutofit fontScale="92500"/>
          </a:bodyPr>
          <a:lstStyle/>
          <a:p>
            <a:pPr algn="l"/>
            <a:r>
              <a:rPr lang="da-DK" dirty="0">
                <a:solidFill>
                  <a:srgbClr val="EBA123"/>
                </a:solidFill>
              </a:rPr>
              <a:t>Byg med sensorer</a:t>
            </a:r>
          </a:p>
          <a:p>
            <a:pPr algn="l"/>
            <a:r>
              <a:rPr lang="da-DK" dirty="0">
                <a:solidFill>
                  <a:srgbClr val="EBA123"/>
                </a:solidFill>
              </a:rPr>
              <a:t>Modul a – ”Værkstedskørekort”</a:t>
            </a:r>
          </a:p>
          <a:p>
            <a:pPr algn="l"/>
            <a:r>
              <a:rPr lang="da-DK" dirty="0">
                <a:solidFill>
                  <a:srgbClr val="EBA123"/>
                </a:solidFill>
              </a:rPr>
              <a:t>MicroPython og indbyggede sensorer</a:t>
            </a:r>
          </a:p>
        </p:txBody>
      </p:sp>
      <p:cxnSp>
        <p:nvCxnSpPr>
          <p:cNvPr id="17" name="Straight Connector 1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2" descr="New BBC Micro:bit V2 with Built-In Speaker, Microphone and Touch Sensor |  Elektor Magazine">
            <a:extLst>
              <a:ext uri="{FF2B5EF4-FFF2-40B4-BE49-F238E27FC236}">
                <a16:creationId xmlns:a16="http://schemas.microsoft.com/office/drawing/2014/main" id="{526AE615-7651-4C6B-A317-DB2E4B903A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1032" y="488235"/>
            <a:ext cx="3407848" cy="27262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e 3">
            <a:extLst>
              <a:ext uri="{FF2B5EF4-FFF2-40B4-BE49-F238E27FC236}">
                <a16:creationId xmlns:a16="http://schemas.microsoft.com/office/drawing/2014/main" id="{B2865E6D-CA23-4386-8EE5-82BAC62C499E}"/>
              </a:ext>
            </a:extLst>
          </p:cNvPr>
          <p:cNvGrpSpPr/>
          <p:nvPr/>
        </p:nvGrpSpPr>
        <p:grpSpPr>
          <a:xfrm>
            <a:off x="10313849" y="365125"/>
            <a:ext cx="1405975" cy="880659"/>
            <a:chOff x="10313849" y="365125"/>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D5990463-C9B2-4943-BD12-D848D252BA8D}"/>
                </a:ext>
              </a:extLst>
            </p:cNvPr>
            <p:cNvPicPr>
              <a:picLocks noChangeAspect="1"/>
            </p:cNvPicPr>
            <p:nvPr/>
          </p:nvPicPr>
          <p:blipFill>
            <a:blip r:embed="rId4"/>
            <a:stretch>
              <a:fillRect/>
            </a:stretch>
          </p:blipFill>
          <p:spPr>
            <a:xfrm>
              <a:off x="10373913" y="584300"/>
              <a:ext cx="1345911" cy="661484"/>
            </a:xfrm>
            <a:prstGeom prst="rect">
              <a:avLst/>
            </a:prstGeom>
          </p:spPr>
        </p:pic>
        <p:sp>
          <p:nvSpPr>
            <p:cNvPr id="16" name="Tekstfelt 15">
              <a:extLst>
                <a:ext uri="{FF2B5EF4-FFF2-40B4-BE49-F238E27FC236}">
                  <a16:creationId xmlns:a16="http://schemas.microsoft.com/office/drawing/2014/main" id="{03F22D9D-379A-4487-AC61-CC3A854D02C3}"/>
                </a:ext>
              </a:extLst>
            </p:cNvPr>
            <p:cNvSpPr txBox="1"/>
            <p:nvPr/>
          </p:nvSpPr>
          <p:spPr>
            <a:xfrm>
              <a:off x="10313849" y="365125"/>
              <a:ext cx="1251752" cy="246221"/>
            </a:xfrm>
            <a:prstGeom prst="rect">
              <a:avLst/>
            </a:prstGeom>
            <a:noFill/>
          </p:spPr>
          <p:txBody>
            <a:bodyPr wrap="square" rtlCol="0">
              <a:spAutoFit/>
            </a:bodyPr>
            <a:lstStyle/>
            <a:p>
              <a:r>
                <a:rPr lang="da-DK" sz="1000" dirty="0"/>
                <a:t>Projekt støttet af:</a:t>
              </a:r>
            </a:p>
          </p:txBody>
        </p:sp>
      </p:grpSp>
      <p:pic>
        <p:nvPicPr>
          <p:cNvPr id="18" name="Billede 17">
            <a:extLst>
              <a:ext uri="{FF2B5EF4-FFF2-40B4-BE49-F238E27FC236}">
                <a16:creationId xmlns:a16="http://schemas.microsoft.com/office/drawing/2014/main" id="{F57FB7FC-52AF-49ED-B45D-C77B38E1F938}"/>
              </a:ext>
            </a:extLst>
          </p:cNvPr>
          <p:cNvPicPr>
            <a:picLocks noChangeAspect="1"/>
          </p:cNvPicPr>
          <p:nvPr/>
        </p:nvPicPr>
        <p:blipFill>
          <a:blip r:embed="rId5"/>
          <a:stretch>
            <a:fillRect/>
          </a:stretch>
        </p:blipFill>
        <p:spPr>
          <a:xfrm>
            <a:off x="6498675" y="3865933"/>
            <a:ext cx="5241799" cy="2380721"/>
          </a:xfrm>
          <a:prstGeom prst="rect">
            <a:avLst/>
          </a:prstGeom>
        </p:spPr>
      </p:pic>
    </p:spTree>
    <p:extLst>
      <p:ext uri="{BB962C8B-B14F-4D97-AF65-F5344CB8AC3E}">
        <p14:creationId xmlns:p14="http://schemas.microsoft.com/office/powerpoint/2010/main" val="377207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Brug Micro:bit bibliotek</a:t>
              </a:r>
            </a:p>
          </p:txBody>
        </p:sp>
      </p:grpSp>
      <p:pic>
        <p:nvPicPr>
          <p:cNvPr id="8" name="Billede 7">
            <a:hlinkClick r:id="rId4"/>
            <a:extLst>
              <a:ext uri="{FF2B5EF4-FFF2-40B4-BE49-F238E27FC236}">
                <a16:creationId xmlns:a16="http://schemas.microsoft.com/office/drawing/2014/main" id="{77F4E1D4-CCF1-427A-945A-43500EDDCB50}"/>
              </a:ext>
            </a:extLst>
          </p:cNvPr>
          <p:cNvPicPr>
            <a:picLocks noChangeAspect="1"/>
          </p:cNvPicPr>
          <p:nvPr/>
        </p:nvPicPr>
        <p:blipFill>
          <a:blip r:embed="rId5"/>
          <a:stretch>
            <a:fillRect/>
          </a:stretch>
        </p:blipFill>
        <p:spPr>
          <a:xfrm>
            <a:off x="908635" y="2038475"/>
            <a:ext cx="4183528" cy="2781050"/>
          </a:xfrm>
          <a:prstGeom prst="rect">
            <a:avLst/>
          </a:prstGeom>
        </p:spPr>
      </p:pic>
      <p:sp>
        <p:nvSpPr>
          <p:cNvPr id="9" name="Tekstfelt 8">
            <a:extLst>
              <a:ext uri="{FF2B5EF4-FFF2-40B4-BE49-F238E27FC236}">
                <a16:creationId xmlns:a16="http://schemas.microsoft.com/office/drawing/2014/main" id="{124BE4BC-529F-4B7C-B057-B803CE5F5421}"/>
              </a:ext>
            </a:extLst>
          </p:cNvPr>
          <p:cNvSpPr txBox="1"/>
          <p:nvPr/>
        </p:nvSpPr>
        <p:spPr>
          <a:xfrm>
            <a:off x="6023811" y="1941095"/>
            <a:ext cx="5037221" cy="3754874"/>
          </a:xfrm>
          <a:prstGeom prst="rect">
            <a:avLst/>
          </a:prstGeom>
          <a:noFill/>
        </p:spPr>
        <p:txBody>
          <a:bodyPr wrap="square" rtlCol="0">
            <a:spAutoFit/>
          </a:bodyPr>
          <a:lstStyle/>
          <a:p>
            <a:r>
              <a:rPr lang="da-DK" sz="1400" dirty="0" err="1"/>
              <a:t>Microbit</a:t>
            </a:r>
            <a:r>
              <a:rPr lang="da-DK" sz="1400" dirty="0"/>
              <a:t> biblioteket indeholder bl.a. funktioner (også kaldet metoder) der eksempelvis kan fortælle om knap a og/eller knap b er blevet trykket ned/aktiveret, og til at udskrive ting på displayet.</a:t>
            </a:r>
          </a:p>
          <a:p>
            <a:endParaRPr lang="da-DK" sz="1400" dirty="0"/>
          </a:p>
          <a:p>
            <a:r>
              <a:rPr lang="da-DK" sz="1400" dirty="0"/>
              <a:t>Bemærk at ”</a:t>
            </a:r>
            <a:r>
              <a:rPr lang="da-DK" sz="1400" dirty="0" err="1"/>
              <a:t>button_a.is_pressed</a:t>
            </a:r>
            <a:r>
              <a:rPr lang="da-DK" sz="1400" dirty="0"/>
              <a:t>()” er en funktion der returnerer en værdi som er sand eller falsk (True eller False (None)) som så kan bruges som betingelse i en </a:t>
            </a:r>
            <a:r>
              <a:rPr lang="da-DK" sz="1400" dirty="0" err="1"/>
              <a:t>if</a:t>
            </a:r>
            <a:r>
              <a:rPr lang="da-DK" sz="1400" dirty="0"/>
              <a:t> … sætning.</a:t>
            </a:r>
          </a:p>
          <a:p>
            <a:endParaRPr lang="da-DK" sz="1400" dirty="0"/>
          </a:p>
          <a:p>
            <a:r>
              <a:rPr lang="da-DK" sz="1400" dirty="0"/>
              <a:t>Der er en ”break” kommando i </a:t>
            </a:r>
            <a:r>
              <a:rPr lang="da-DK" sz="1400" dirty="0" err="1"/>
              <a:t>python</a:t>
            </a:r>
            <a:r>
              <a:rPr lang="da-DK" sz="1400" dirty="0"/>
              <a:t> generelt, som kan bruges til at komme ud af en igangværende løkke – Bemærk at betingelsen i </a:t>
            </a:r>
            <a:r>
              <a:rPr lang="da-DK" sz="1400" dirty="0" err="1"/>
              <a:t>while</a:t>
            </a:r>
            <a:r>
              <a:rPr lang="da-DK" sz="1400" dirty="0"/>
              <a:t> løkken er en konstant True, som jo aldrig vil blive ændret – så hvis ikke break blev brugt ville den aldrig stoppe og komme til den kode som ligger efter </a:t>
            </a:r>
            <a:r>
              <a:rPr lang="da-DK" sz="1400" dirty="0" err="1"/>
              <a:t>while</a:t>
            </a:r>
            <a:r>
              <a:rPr lang="da-DK" sz="1400" dirty="0"/>
              <a:t> løkken</a:t>
            </a:r>
          </a:p>
          <a:p>
            <a:endParaRPr lang="da-DK" sz="1400" dirty="0"/>
          </a:p>
          <a:p>
            <a:r>
              <a:rPr lang="da-DK" sz="1400" dirty="0"/>
              <a:t>Prøv med andre billeder/evt. en tekst.</a:t>
            </a:r>
          </a:p>
          <a:p>
            <a:r>
              <a:rPr lang="da-DK" sz="1400" dirty="0"/>
              <a:t>Prøv med </a:t>
            </a:r>
            <a:r>
              <a:rPr lang="da-DK" sz="1400" dirty="0" err="1"/>
              <a:t>display.scroll</a:t>
            </a:r>
            <a:r>
              <a:rPr lang="da-DK" sz="1400" dirty="0"/>
              <a:t>(”En tekst”) og se hvad der sker.</a:t>
            </a:r>
          </a:p>
          <a:p>
            <a:r>
              <a:rPr lang="da-DK" sz="1400" dirty="0"/>
              <a:t>Se/Find flere eksempler i </a:t>
            </a:r>
            <a:r>
              <a:rPr lang="da-DK" sz="1400" dirty="0" err="1"/>
              <a:t>MicroBit</a:t>
            </a:r>
            <a:r>
              <a:rPr lang="da-DK" sz="1400" dirty="0"/>
              <a:t>/MicroPython dokumentationen.</a:t>
            </a:r>
          </a:p>
        </p:txBody>
      </p:sp>
      <p:sp>
        <p:nvSpPr>
          <p:cNvPr id="10" name="Tekstfelt 9">
            <a:extLst>
              <a:ext uri="{FF2B5EF4-FFF2-40B4-BE49-F238E27FC236}">
                <a16:creationId xmlns:a16="http://schemas.microsoft.com/office/drawing/2014/main" id="{A9D01F9B-A4E4-41FD-AFC6-F37D2F111CDF}"/>
              </a:ext>
            </a:extLst>
          </p:cNvPr>
          <p:cNvSpPr txBox="1"/>
          <p:nvPr/>
        </p:nvSpPr>
        <p:spPr>
          <a:xfrm>
            <a:off x="1066800" y="5904368"/>
            <a:ext cx="9448800" cy="369332"/>
          </a:xfrm>
          <a:prstGeom prst="rect">
            <a:avLst/>
          </a:prstGeom>
          <a:noFill/>
        </p:spPr>
        <p:txBody>
          <a:bodyPr wrap="square">
            <a:spAutoFit/>
          </a:bodyPr>
          <a:lstStyle/>
          <a:p>
            <a:r>
              <a:rPr lang="da-DK" dirty="0">
                <a:hlinkClick r:id="rId4"/>
              </a:rPr>
              <a:t>Buttons — BBC micro:bit MicroPython 1.0.1 </a:t>
            </a:r>
            <a:r>
              <a:rPr lang="da-DK" dirty="0" err="1">
                <a:hlinkClick r:id="rId4"/>
              </a:rPr>
              <a:t>documentation</a:t>
            </a:r>
            <a:r>
              <a:rPr lang="da-DK" dirty="0">
                <a:hlinkClick r:id="rId4"/>
              </a:rPr>
              <a:t> (microbit-micropython.readthedocs.io)</a:t>
            </a:r>
            <a:endParaRPr lang="da-DK" dirty="0"/>
          </a:p>
        </p:txBody>
      </p:sp>
    </p:spTree>
    <p:extLst>
      <p:ext uri="{BB962C8B-B14F-4D97-AF65-F5344CB8AC3E}">
        <p14:creationId xmlns:p14="http://schemas.microsoft.com/office/powerpoint/2010/main" val="143756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Brug speech og </a:t>
              </a:r>
              <a:r>
                <a:rPr lang="da-DK" sz="2400" dirty="0" err="1"/>
                <a:t>music</a:t>
              </a:r>
              <a:r>
                <a:rPr lang="da-DK" sz="2400" dirty="0"/>
                <a:t> bibliotek</a:t>
              </a:r>
            </a:p>
          </p:txBody>
        </p:sp>
      </p:grpSp>
      <p:sp>
        <p:nvSpPr>
          <p:cNvPr id="9" name="Tekstfelt 8">
            <a:extLst>
              <a:ext uri="{FF2B5EF4-FFF2-40B4-BE49-F238E27FC236}">
                <a16:creationId xmlns:a16="http://schemas.microsoft.com/office/drawing/2014/main" id="{124BE4BC-529F-4B7C-B057-B803CE5F5421}"/>
              </a:ext>
            </a:extLst>
          </p:cNvPr>
          <p:cNvSpPr txBox="1"/>
          <p:nvPr/>
        </p:nvSpPr>
        <p:spPr>
          <a:xfrm>
            <a:off x="5003800" y="4226719"/>
            <a:ext cx="7045325" cy="2523768"/>
          </a:xfrm>
          <a:prstGeom prst="rect">
            <a:avLst/>
          </a:prstGeom>
          <a:noFill/>
        </p:spPr>
        <p:txBody>
          <a:bodyPr wrap="square" rtlCol="0">
            <a:spAutoFit/>
          </a:bodyPr>
          <a:lstStyle/>
          <a:p>
            <a:r>
              <a:rPr lang="da-DK" sz="1200" dirty="0"/>
              <a:t>Med version 1 af Microbitten (MB) skal man tilslutte hovedtelefon eller lille højtaler som vist ovenfor. Med version 2 er det ikke nødvendigt da der er monteret højtaler på MB’en.</a:t>
            </a:r>
          </a:p>
          <a:p>
            <a:endParaRPr lang="da-DK" sz="1200" dirty="0"/>
          </a:p>
          <a:p>
            <a:r>
              <a:rPr lang="da-DK" sz="1200" dirty="0"/>
              <a:t>Prøv speech og </a:t>
            </a:r>
            <a:r>
              <a:rPr lang="da-DK" sz="1200" dirty="0" err="1"/>
              <a:t>music</a:t>
            </a:r>
            <a:r>
              <a:rPr lang="da-DK" sz="1200" dirty="0"/>
              <a:t> funktionerne til venstre. Find dem i dokumentationen</a:t>
            </a:r>
          </a:p>
          <a:p>
            <a:r>
              <a:rPr lang="da-DK" sz="1200" dirty="0">
                <a:hlinkClick r:id="rId4"/>
              </a:rPr>
              <a:t>BBC micro:bit MicroPython </a:t>
            </a:r>
            <a:r>
              <a:rPr lang="da-DK" sz="1200" dirty="0" err="1">
                <a:hlinkClick r:id="rId4"/>
              </a:rPr>
              <a:t>documentation</a:t>
            </a:r>
            <a:r>
              <a:rPr lang="da-DK" sz="1200" dirty="0">
                <a:hlinkClick r:id="rId4"/>
              </a:rPr>
              <a:t> — BBC micro:bit MicroPython 1.0.1 </a:t>
            </a:r>
            <a:r>
              <a:rPr lang="da-DK" sz="1200" dirty="0" err="1">
                <a:hlinkClick r:id="rId4"/>
              </a:rPr>
              <a:t>documentation</a:t>
            </a:r>
            <a:r>
              <a:rPr lang="da-DK" sz="1200" dirty="0">
                <a:hlinkClick r:id="rId4"/>
              </a:rPr>
              <a:t> (microbit-micropython.readthedocs.io)</a:t>
            </a:r>
            <a:endParaRPr lang="da-DK" sz="1200" dirty="0"/>
          </a:p>
          <a:p>
            <a:endParaRPr lang="da-DK" sz="1200" dirty="0"/>
          </a:p>
          <a:p>
            <a:r>
              <a:rPr lang="da-DK" sz="1200" dirty="0"/>
              <a:t>Eksperimenter med andre tekster i speech og andre kald til </a:t>
            </a:r>
            <a:r>
              <a:rPr lang="da-DK" sz="1200" dirty="0" err="1"/>
              <a:t>music</a:t>
            </a:r>
            <a:r>
              <a:rPr lang="da-DK" sz="1200" dirty="0"/>
              <a:t>.</a:t>
            </a:r>
          </a:p>
          <a:p>
            <a:r>
              <a:rPr lang="da-DK" sz="1200" dirty="0"/>
              <a:t>Find inspiration i dokumentationen. Der er for eksempel forud definerede melodier der kan spilles med </a:t>
            </a:r>
            <a:r>
              <a:rPr lang="da-DK" sz="1200" dirty="0" err="1"/>
              <a:t>music.play</a:t>
            </a:r>
            <a:r>
              <a:rPr lang="da-DK" sz="1200" dirty="0"/>
              <a:t>(…).</a:t>
            </a:r>
          </a:p>
          <a:p>
            <a:endParaRPr lang="da-DK" sz="1200" dirty="0"/>
          </a:p>
          <a:p>
            <a:r>
              <a:rPr lang="da-DK" sz="1200" dirty="0"/>
              <a:t>Findes i afsnittet ”Music” i ”</a:t>
            </a:r>
            <a:r>
              <a:rPr lang="da-DK" sz="1200" dirty="0" err="1"/>
              <a:t>Tutorial</a:t>
            </a:r>
            <a:r>
              <a:rPr lang="da-DK" sz="1200" dirty="0"/>
              <a:t>” sektionen i dokumentationen for MicroPython på </a:t>
            </a:r>
            <a:r>
              <a:rPr lang="da-DK" sz="1200" dirty="0" err="1"/>
              <a:t>MicroBit</a:t>
            </a:r>
            <a:r>
              <a:rPr lang="da-DK" sz="1200" dirty="0"/>
              <a:t>.</a:t>
            </a:r>
          </a:p>
          <a:p>
            <a:endParaRPr lang="da-DK" sz="1400" dirty="0"/>
          </a:p>
        </p:txBody>
      </p:sp>
      <p:pic>
        <p:nvPicPr>
          <p:cNvPr id="7" name="Billede 6">
            <a:extLst>
              <a:ext uri="{FF2B5EF4-FFF2-40B4-BE49-F238E27FC236}">
                <a16:creationId xmlns:a16="http://schemas.microsoft.com/office/drawing/2014/main" id="{EB118330-3DEE-457F-AE43-C77B407DF021}"/>
              </a:ext>
            </a:extLst>
          </p:cNvPr>
          <p:cNvPicPr>
            <a:picLocks noChangeAspect="1"/>
          </p:cNvPicPr>
          <p:nvPr/>
        </p:nvPicPr>
        <p:blipFill>
          <a:blip r:embed="rId5"/>
          <a:stretch>
            <a:fillRect/>
          </a:stretch>
        </p:blipFill>
        <p:spPr>
          <a:xfrm>
            <a:off x="9769077" y="1539671"/>
            <a:ext cx="1699703" cy="1889329"/>
          </a:xfrm>
          <a:prstGeom prst="rect">
            <a:avLst/>
          </a:prstGeom>
        </p:spPr>
      </p:pic>
      <p:pic>
        <p:nvPicPr>
          <p:cNvPr id="11" name="Billede 10">
            <a:extLst>
              <a:ext uri="{FF2B5EF4-FFF2-40B4-BE49-F238E27FC236}">
                <a16:creationId xmlns:a16="http://schemas.microsoft.com/office/drawing/2014/main" id="{4854650D-EB39-4748-9217-7D9FC9D1A7CC}"/>
              </a:ext>
            </a:extLst>
          </p:cNvPr>
          <p:cNvPicPr>
            <a:picLocks noChangeAspect="1"/>
          </p:cNvPicPr>
          <p:nvPr/>
        </p:nvPicPr>
        <p:blipFill>
          <a:blip r:embed="rId6"/>
          <a:stretch>
            <a:fillRect/>
          </a:stretch>
        </p:blipFill>
        <p:spPr>
          <a:xfrm>
            <a:off x="7340279" y="1289955"/>
            <a:ext cx="2306047" cy="2388760"/>
          </a:xfrm>
          <a:prstGeom prst="rect">
            <a:avLst/>
          </a:prstGeom>
        </p:spPr>
      </p:pic>
      <p:pic>
        <p:nvPicPr>
          <p:cNvPr id="3074" name="Picture 2">
            <a:extLst>
              <a:ext uri="{FF2B5EF4-FFF2-40B4-BE49-F238E27FC236}">
                <a16:creationId xmlns:a16="http://schemas.microsoft.com/office/drawing/2014/main" id="{40E90670-D6BB-43E0-AEED-ADA51CB61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9077" y="3429000"/>
            <a:ext cx="2004736" cy="601421"/>
          </a:xfrm>
          <a:prstGeom prst="rect">
            <a:avLst/>
          </a:prstGeom>
          <a:noFill/>
          <a:extLst>
            <a:ext uri="{909E8E84-426E-40DD-AFC4-6F175D3DCCD1}">
              <a14:hiddenFill xmlns:a14="http://schemas.microsoft.com/office/drawing/2010/main">
                <a:solidFill>
                  <a:srgbClr val="FFFFFF"/>
                </a:solidFill>
              </a14:hiddenFill>
            </a:ext>
          </a:extLst>
        </p:spPr>
      </p:pic>
      <p:pic>
        <p:nvPicPr>
          <p:cNvPr id="12" name="Billede 11">
            <a:hlinkClick r:id="rId8"/>
            <a:extLst>
              <a:ext uri="{FF2B5EF4-FFF2-40B4-BE49-F238E27FC236}">
                <a16:creationId xmlns:a16="http://schemas.microsoft.com/office/drawing/2014/main" id="{81922A17-D1AF-47CD-AF86-DE6AFE9817C6}"/>
              </a:ext>
            </a:extLst>
          </p:cNvPr>
          <p:cNvPicPr>
            <a:picLocks noChangeAspect="1"/>
          </p:cNvPicPr>
          <p:nvPr/>
        </p:nvPicPr>
        <p:blipFill>
          <a:blip r:embed="rId9"/>
          <a:stretch>
            <a:fillRect/>
          </a:stretch>
        </p:blipFill>
        <p:spPr>
          <a:xfrm>
            <a:off x="908635" y="1941095"/>
            <a:ext cx="6213196" cy="888869"/>
          </a:xfrm>
          <a:prstGeom prst="rect">
            <a:avLst/>
          </a:prstGeom>
        </p:spPr>
      </p:pic>
      <p:pic>
        <p:nvPicPr>
          <p:cNvPr id="13" name="Billede 12">
            <a:hlinkClick r:id="rId10"/>
            <a:extLst>
              <a:ext uri="{FF2B5EF4-FFF2-40B4-BE49-F238E27FC236}">
                <a16:creationId xmlns:a16="http://schemas.microsoft.com/office/drawing/2014/main" id="{72C7E146-4A66-4F59-8A85-6D166F613C2A}"/>
              </a:ext>
            </a:extLst>
          </p:cNvPr>
          <p:cNvPicPr>
            <a:picLocks noChangeAspect="1"/>
          </p:cNvPicPr>
          <p:nvPr/>
        </p:nvPicPr>
        <p:blipFill>
          <a:blip r:embed="rId11"/>
          <a:stretch>
            <a:fillRect/>
          </a:stretch>
        </p:blipFill>
        <p:spPr>
          <a:xfrm>
            <a:off x="908635" y="3928060"/>
            <a:ext cx="3390649" cy="885684"/>
          </a:xfrm>
          <a:prstGeom prst="rect">
            <a:avLst/>
          </a:prstGeom>
        </p:spPr>
      </p:pic>
    </p:spTree>
    <p:extLst>
      <p:ext uri="{BB962C8B-B14F-4D97-AF65-F5344CB8AC3E}">
        <p14:creationId xmlns:p14="http://schemas.microsoft.com/office/powerpoint/2010/main" val="384127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Udbyg knap eksempel med lyd.</a:t>
              </a:r>
            </a:p>
          </p:txBody>
        </p:sp>
      </p:grpSp>
      <p:sp>
        <p:nvSpPr>
          <p:cNvPr id="9" name="Tekstfelt 8">
            <a:extLst>
              <a:ext uri="{FF2B5EF4-FFF2-40B4-BE49-F238E27FC236}">
                <a16:creationId xmlns:a16="http://schemas.microsoft.com/office/drawing/2014/main" id="{124BE4BC-529F-4B7C-B057-B803CE5F5421}"/>
              </a:ext>
            </a:extLst>
          </p:cNvPr>
          <p:cNvSpPr txBox="1"/>
          <p:nvPr/>
        </p:nvSpPr>
        <p:spPr>
          <a:xfrm>
            <a:off x="6023811" y="1941095"/>
            <a:ext cx="5037221" cy="3754874"/>
          </a:xfrm>
          <a:prstGeom prst="rect">
            <a:avLst/>
          </a:prstGeom>
          <a:noFill/>
        </p:spPr>
        <p:txBody>
          <a:bodyPr wrap="square" rtlCol="0">
            <a:spAutoFit/>
          </a:bodyPr>
          <a:lstStyle/>
          <a:p>
            <a:r>
              <a:rPr lang="da-DK" sz="1400" dirty="0"/>
              <a:t>Tilføjet at der spilles en tone med frekvens 440 (Kammertonen) når knap a aktiveres – og at tonen stoppes når knap slippes, samt når knap b trykkes ned.</a:t>
            </a:r>
          </a:p>
          <a:p>
            <a:endParaRPr lang="da-DK" sz="1400" dirty="0"/>
          </a:p>
          <a:p>
            <a:r>
              <a:rPr lang="da-DK" sz="1400" dirty="0"/>
              <a:t>Når der ikke angives flere parametre/argumenter til funktionen ”</a:t>
            </a:r>
            <a:r>
              <a:rPr lang="da-DK" sz="1400" dirty="0" err="1"/>
              <a:t>music.pitch</a:t>
            </a:r>
            <a:r>
              <a:rPr lang="da-DK" sz="1400" dirty="0"/>
              <a:t>(440)” end de 440 så bliver den ved med at spille tonen til den  aktivt bliver stoppet med funktionen ”</a:t>
            </a:r>
            <a:r>
              <a:rPr lang="da-DK" sz="1400" dirty="0" err="1"/>
              <a:t>music.stop</a:t>
            </a:r>
            <a:r>
              <a:rPr lang="da-DK" sz="1400" dirty="0"/>
              <a:t>()”</a:t>
            </a:r>
          </a:p>
          <a:p>
            <a:endParaRPr lang="da-DK" sz="1400" dirty="0"/>
          </a:p>
          <a:p>
            <a:r>
              <a:rPr lang="da-DK" sz="1400" dirty="0"/>
              <a:t>Man kan også kalde </a:t>
            </a:r>
            <a:r>
              <a:rPr lang="da-DK" sz="1400" dirty="0" err="1"/>
              <a:t>music.pitch</a:t>
            </a:r>
            <a:r>
              <a:rPr lang="da-DK" sz="1400" dirty="0"/>
              <a:t> med flere parametre. Ex. ”</a:t>
            </a:r>
            <a:r>
              <a:rPr lang="da-DK" sz="1400" dirty="0" err="1"/>
              <a:t>music.pitch</a:t>
            </a:r>
            <a:r>
              <a:rPr lang="da-DK" sz="1400" dirty="0"/>
              <a:t>(440,50)” – Det vil resultere i at tonen kun spiller i 50 millisekunder – og så vil ”</a:t>
            </a:r>
            <a:r>
              <a:rPr lang="da-DK" sz="1400" dirty="0" err="1"/>
              <a:t>music.stop</a:t>
            </a:r>
            <a:r>
              <a:rPr lang="da-DK" sz="1400" dirty="0"/>
              <a:t>()” ikke være så vigtig i koden ved siden af – og pitch bliver genstartet så længe knap a er aktiveret – Men det vil lyde anderledes – Prøv det..</a:t>
            </a:r>
          </a:p>
          <a:p>
            <a:endParaRPr lang="da-DK" sz="1400" dirty="0"/>
          </a:p>
          <a:p>
            <a:r>
              <a:rPr lang="da-DK" sz="1400" dirty="0"/>
              <a:t>PS – det vil fortsat være fornuftigt at bruge ”</a:t>
            </a:r>
            <a:r>
              <a:rPr lang="da-DK" sz="1400" dirty="0" err="1"/>
              <a:t>music.stop</a:t>
            </a:r>
            <a:r>
              <a:rPr lang="da-DK" sz="1400" dirty="0"/>
              <a:t>()” da det sikrer at </a:t>
            </a:r>
            <a:r>
              <a:rPr lang="da-DK" sz="1400" dirty="0" err="1"/>
              <a:t>PIN’s</a:t>
            </a:r>
            <a:r>
              <a:rPr lang="da-DK" sz="1400" dirty="0"/>
              <a:t> på MB er i en veldefineret tilstand når koden afsluttes.</a:t>
            </a:r>
          </a:p>
        </p:txBody>
      </p:sp>
      <p:pic>
        <p:nvPicPr>
          <p:cNvPr id="10" name="Billede 9">
            <a:extLst>
              <a:ext uri="{FF2B5EF4-FFF2-40B4-BE49-F238E27FC236}">
                <a16:creationId xmlns:a16="http://schemas.microsoft.com/office/drawing/2014/main" id="{BDA2836D-AF28-43E8-8520-5023C8E52D5C}"/>
              </a:ext>
            </a:extLst>
          </p:cNvPr>
          <p:cNvPicPr>
            <a:picLocks noChangeAspect="1"/>
          </p:cNvPicPr>
          <p:nvPr/>
        </p:nvPicPr>
        <p:blipFill>
          <a:blip r:embed="rId4"/>
          <a:stretch>
            <a:fillRect/>
          </a:stretch>
        </p:blipFill>
        <p:spPr>
          <a:xfrm>
            <a:off x="908634" y="2038474"/>
            <a:ext cx="4136607" cy="3661663"/>
          </a:xfrm>
          <a:prstGeom prst="rect">
            <a:avLst/>
          </a:prstGeom>
        </p:spPr>
      </p:pic>
    </p:spTree>
    <p:extLst>
      <p:ext uri="{BB962C8B-B14F-4D97-AF65-F5344CB8AC3E}">
        <p14:creationId xmlns:p14="http://schemas.microsoft.com/office/powerpoint/2010/main" val="77520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Find grænsen for hvad pitch kan.</a:t>
              </a:r>
            </a:p>
          </p:txBody>
        </p:sp>
      </p:grpSp>
      <p:pic>
        <p:nvPicPr>
          <p:cNvPr id="7" name="Billede 6">
            <a:extLst>
              <a:ext uri="{FF2B5EF4-FFF2-40B4-BE49-F238E27FC236}">
                <a16:creationId xmlns:a16="http://schemas.microsoft.com/office/drawing/2014/main" id="{228D0781-36F1-422F-B999-BC91AD383FAB}"/>
              </a:ext>
            </a:extLst>
          </p:cNvPr>
          <p:cNvPicPr>
            <a:picLocks noChangeAspect="1"/>
          </p:cNvPicPr>
          <p:nvPr/>
        </p:nvPicPr>
        <p:blipFill>
          <a:blip r:embed="rId4"/>
          <a:stretch>
            <a:fillRect/>
          </a:stretch>
        </p:blipFill>
        <p:spPr>
          <a:xfrm>
            <a:off x="1047403" y="1879757"/>
            <a:ext cx="3890357" cy="1520073"/>
          </a:xfrm>
          <a:prstGeom prst="rect">
            <a:avLst/>
          </a:prstGeom>
        </p:spPr>
      </p:pic>
      <p:pic>
        <p:nvPicPr>
          <p:cNvPr id="10" name="Billede 9">
            <a:extLst>
              <a:ext uri="{FF2B5EF4-FFF2-40B4-BE49-F238E27FC236}">
                <a16:creationId xmlns:a16="http://schemas.microsoft.com/office/drawing/2014/main" id="{291562E3-B4EE-428E-A744-81125E72ADED}"/>
              </a:ext>
            </a:extLst>
          </p:cNvPr>
          <p:cNvPicPr>
            <a:picLocks noChangeAspect="1"/>
          </p:cNvPicPr>
          <p:nvPr/>
        </p:nvPicPr>
        <p:blipFill>
          <a:blip r:embed="rId5"/>
          <a:stretch>
            <a:fillRect/>
          </a:stretch>
        </p:blipFill>
        <p:spPr>
          <a:xfrm>
            <a:off x="1115643" y="3732212"/>
            <a:ext cx="2992582" cy="1515893"/>
          </a:xfrm>
          <a:prstGeom prst="rect">
            <a:avLst/>
          </a:prstGeom>
        </p:spPr>
      </p:pic>
      <p:sp>
        <p:nvSpPr>
          <p:cNvPr id="11" name="Tekstfelt 10">
            <a:extLst>
              <a:ext uri="{FF2B5EF4-FFF2-40B4-BE49-F238E27FC236}">
                <a16:creationId xmlns:a16="http://schemas.microsoft.com/office/drawing/2014/main" id="{B0A25DB9-139D-482D-AB8C-DB682F8BFD98}"/>
              </a:ext>
            </a:extLst>
          </p:cNvPr>
          <p:cNvSpPr txBox="1"/>
          <p:nvPr/>
        </p:nvSpPr>
        <p:spPr>
          <a:xfrm>
            <a:off x="6023811" y="1941095"/>
            <a:ext cx="5037221" cy="3323987"/>
          </a:xfrm>
          <a:prstGeom prst="rect">
            <a:avLst/>
          </a:prstGeom>
          <a:noFill/>
        </p:spPr>
        <p:txBody>
          <a:bodyPr wrap="square" rtlCol="0">
            <a:spAutoFit/>
          </a:bodyPr>
          <a:lstStyle/>
          <a:p>
            <a:r>
              <a:rPr lang="da-DK" sz="1400" dirty="0"/>
              <a:t>Det hørbare område for lyd er 20-20000 Hz</a:t>
            </a:r>
          </a:p>
          <a:p>
            <a:endParaRPr lang="da-DK" sz="1400" dirty="0"/>
          </a:p>
          <a:p>
            <a:r>
              <a:rPr lang="da-DK" sz="1400" dirty="0"/>
              <a:t>Med </a:t>
            </a:r>
            <a:r>
              <a:rPr lang="da-DK" sz="1400" dirty="0" err="1"/>
              <a:t>music.pitch</a:t>
            </a:r>
            <a:r>
              <a:rPr lang="da-DK" sz="1400" dirty="0"/>
              <a:t>() funktionen kan I generere toner med frekvenser i området, men når man når under en vis værdi og over en vis værdi kan man ikke længere høre en forskel..</a:t>
            </a:r>
          </a:p>
          <a:p>
            <a:endParaRPr lang="da-DK" sz="1400" dirty="0"/>
          </a:p>
          <a:p>
            <a:r>
              <a:rPr lang="da-DK" sz="1400" dirty="0"/>
              <a:t>Lav eksperimenter med kode for at finde de </a:t>
            </a:r>
            <a:r>
              <a:rPr lang="da-DK" sz="1400" dirty="0" err="1"/>
              <a:t>værdi’er</a:t>
            </a:r>
            <a:endParaRPr lang="da-DK" sz="1400" dirty="0"/>
          </a:p>
          <a:p>
            <a:endParaRPr lang="da-DK" sz="1400" dirty="0"/>
          </a:p>
          <a:p>
            <a:r>
              <a:rPr lang="da-DK" sz="1400" dirty="0">
                <a:sym typeface="Wingdings" panose="05000000000000000000" pitchFamily="2" charset="2"/>
              </a:rPr>
              <a:t>Så hvad er den mindste hhv. den største værdi man kan angive som frekvens i pitch funktionen så den er tydeligt anderledes end den/de foregående.</a:t>
            </a:r>
          </a:p>
          <a:p>
            <a:endParaRPr lang="da-DK" sz="1400" dirty="0">
              <a:sym typeface="Wingdings" panose="05000000000000000000" pitchFamily="2" charset="2"/>
            </a:endParaRPr>
          </a:p>
          <a:p>
            <a:r>
              <a:rPr lang="da-DK" sz="1400" dirty="0">
                <a:sym typeface="Wingdings" panose="05000000000000000000" pitchFamily="2" charset="2"/>
              </a:rPr>
              <a:t>Brug evt. en for løkke til at eksperimentere med..</a:t>
            </a:r>
          </a:p>
          <a:p>
            <a:r>
              <a:rPr lang="da-DK" sz="1400" dirty="0">
                <a:sym typeface="Wingdings" panose="05000000000000000000" pitchFamily="2" charset="2"/>
              </a:rPr>
              <a:t>Og måske over flere gange for at indsnævre..</a:t>
            </a:r>
          </a:p>
          <a:p>
            <a:r>
              <a:rPr lang="da-DK" sz="1400" dirty="0">
                <a:sym typeface="Wingdings" panose="05000000000000000000" pitchFamily="2" charset="2"/>
              </a:rPr>
              <a:t>Kom med et bud ..</a:t>
            </a:r>
            <a:endParaRPr lang="da-DK" sz="1400" dirty="0"/>
          </a:p>
        </p:txBody>
      </p:sp>
      <p:sp>
        <p:nvSpPr>
          <p:cNvPr id="12" name="Tekstfelt 11">
            <a:extLst>
              <a:ext uri="{FF2B5EF4-FFF2-40B4-BE49-F238E27FC236}">
                <a16:creationId xmlns:a16="http://schemas.microsoft.com/office/drawing/2014/main" id="{630D7D15-BAFB-422B-B475-F85C0F7DE87B}"/>
              </a:ext>
            </a:extLst>
          </p:cNvPr>
          <p:cNvSpPr txBox="1"/>
          <p:nvPr/>
        </p:nvSpPr>
        <p:spPr>
          <a:xfrm>
            <a:off x="1100645" y="5446435"/>
            <a:ext cx="10362443" cy="646331"/>
          </a:xfrm>
          <a:prstGeom prst="rect">
            <a:avLst/>
          </a:prstGeom>
          <a:noFill/>
        </p:spPr>
        <p:txBody>
          <a:bodyPr wrap="square" rtlCol="0">
            <a:spAutoFit/>
          </a:bodyPr>
          <a:lstStyle/>
          <a:p>
            <a:r>
              <a:rPr lang="da-DK" sz="1200" b="1" dirty="0"/>
              <a:t>HUSK – Eksperimenter kan man lære af. Brug det til at få en bedre fornemmelse/forståelse af hvad MB’en kan/ikke kan. Eksperimenter er et godt supplement til at læse om tingen. Men begge dele er ikke så tossede. I dokumentationen eller ved at søge på nettet kan I finde inspiration til hvad man kan og så kan jeres egne eksperimenter gøre jer endnu klogere på den specifikke ting.</a:t>
            </a:r>
          </a:p>
        </p:txBody>
      </p:sp>
    </p:spTree>
    <p:extLst>
      <p:ext uri="{BB962C8B-B14F-4D97-AF65-F5344CB8AC3E}">
        <p14:creationId xmlns:p14="http://schemas.microsoft.com/office/powerpoint/2010/main" val="148181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Lys til lyd.</a:t>
              </a:r>
            </a:p>
          </p:txBody>
        </p:sp>
      </p:grpSp>
      <p:pic>
        <p:nvPicPr>
          <p:cNvPr id="7" name="Billede 6">
            <a:hlinkClick r:id="rId4"/>
            <a:extLst>
              <a:ext uri="{FF2B5EF4-FFF2-40B4-BE49-F238E27FC236}">
                <a16:creationId xmlns:a16="http://schemas.microsoft.com/office/drawing/2014/main" id="{6426C1BC-ACAC-463E-A111-1935D872AA28}"/>
              </a:ext>
            </a:extLst>
          </p:cNvPr>
          <p:cNvPicPr>
            <a:picLocks noChangeAspect="1"/>
          </p:cNvPicPr>
          <p:nvPr/>
        </p:nvPicPr>
        <p:blipFill>
          <a:blip r:embed="rId5"/>
          <a:stretch>
            <a:fillRect/>
          </a:stretch>
        </p:blipFill>
        <p:spPr>
          <a:xfrm>
            <a:off x="778117" y="1622229"/>
            <a:ext cx="4056647" cy="1442217"/>
          </a:xfrm>
          <a:prstGeom prst="rect">
            <a:avLst/>
          </a:prstGeom>
        </p:spPr>
      </p:pic>
      <p:sp>
        <p:nvSpPr>
          <p:cNvPr id="13" name="Tekstfelt 12">
            <a:extLst>
              <a:ext uri="{FF2B5EF4-FFF2-40B4-BE49-F238E27FC236}">
                <a16:creationId xmlns:a16="http://schemas.microsoft.com/office/drawing/2014/main" id="{4B423273-4FBD-45FC-92B4-67A21A92F071}"/>
              </a:ext>
            </a:extLst>
          </p:cNvPr>
          <p:cNvSpPr txBox="1"/>
          <p:nvPr/>
        </p:nvSpPr>
        <p:spPr>
          <a:xfrm>
            <a:off x="5902504" y="1622229"/>
            <a:ext cx="5037221" cy="3970318"/>
          </a:xfrm>
          <a:prstGeom prst="rect">
            <a:avLst/>
          </a:prstGeom>
          <a:noFill/>
        </p:spPr>
        <p:txBody>
          <a:bodyPr wrap="square" rtlCol="0">
            <a:spAutoFit/>
          </a:bodyPr>
          <a:lstStyle/>
          <a:p>
            <a:r>
              <a:rPr lang="da-DK" sz="1400" dirty="0"/>
              <a:t>Først eksperimenteres lidt med sensoren, der læser lys niveau.</a:t>
            </a:r>
          </a:p>
          <a:p>
            <a:endParaRPr lang="da-DK" sz="1400" dirty="0"/>
          </a:p>
          <a:p>
            <a:r>
              <a:rPr lang="da-DK" sz="1400" dirty="0"/>
              <a:t>Lav et simpelt program der læser lys niveau og putter det over i én variabel, der udskrives. Her bruger vi navnet ‘x’ til variablen. Det vil være en god ide at bruge et mere sigende navn i længere programmer. Det vil hjælpe med læsevenligheden mht. at forstå koden.  </a:t>
            </a:r>
          </a:p>
          <a:p>
            <a:endParaRPr lang="da-DK" sz="1400" dirty="0"/>
          </a:p>
          <a:p>
            <a:r>
              <a:rPr lang="da-DK" sz="1400" dirty="0"/>
              <a:t>I dokumentationen står at man kan få værdier mellem 0 og 255.</a:t>
            </a:r>
          </a:p>
          <a:p>
            <a:r>
              <a:rPr lang="da-DK" sz="1400" dirty="0"/>
              <a:t>Stemmer det overens med det I oplever. Det I får udskrevet i </a:t>
            </a:r>
            <a:r>
              <a:rPr lang="da-DK" sz="1400" dirty="0" err="1"/>
              <a:t>shell</a:t>
            </a:r>
            <a:r>
              <a:rPr lang="da-DK" sz="1400" dirty="0"/>
              <a:t> med print() funktionen? Prøv med lommelygten.</a:t>
            </a:r>
          </a:p>
          <a:p>
            <a:endParaRPr lang="da-DK" sz="1400" dirty="0"/>
          </a:p>
          <a:p>
            <a:r>
              <a:rPr lang="da-DK" sz="1400" dirty="0"/>
              <a:t>Det hørbare område er 20-20000 Hz. Ved at eksperimentere med </a:t>
            </a:r>
            <a:r>
              <a:rPr lang="da-DK" sz="1400" dirty="0" err="1"/>
              <a:t>music.pitch</a:t>
            </a:r>
            <a:r>
              <a:rPr lang="da-DK" sz="1400" dirty="0"/>
              <a:t>() funktionen så vil man opleve at man kan skelne forskel på lyd på MB fra 50 til 4000 Hz.</a:t>
            </a:r>
          </a:p>
          <a:p>
            <a:endParaRPr lang="da-DK" sz="1400" dirty="0"/>
          </a:p>
          <a:p>
            <a:r>
              <a:rPr lang="da-DK" sz="1400" dirty="0"/>
              <a:t>Så hvad skal der til for at få lys sensor input til at passe med en fornuftig pitch værdi?</a:t>
            </a:r>
          </a:p>
        </p:txBody>
      </p:sp>
    </p:spTree>
    <p:extLst>
      <p:ext uri="{BB962C8B-B14F-4D97-AF65-F5344CB8AC3E}">
        <p14:creationId xmlns:p14="http://schemas.microsoft.com/office/powerpoint/2010/main" val="1312930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Lys til lyd.</a:t>
              </a:r>
            </a:p>
          </p:txBody>
        </p:sp>
      </p:grpSp>
      <p:sp>
        <p:nvSpPr>
          <p:cNvPr id="8" name="Tekstfelt 7">
            <a:extLst>
              <a:ext uri="{FF2B5EF4-FFF2-40B4-BE49-F238E27FC236}">
                <a16:creationId xmlns:a16="http://schemas.microsoft.com/office/drawing/2014/main" id="{C4D09B7D-9160-4A83-A201-FAB8384382FE}"/>
              </a:ext>
            </a:extLst>
          </p:cNvPr>
          <p:cNvSpPr txBox="1"/>
          <p:nvPr/>
        </p:nvSpPr>
        <p:spPr>
          <a:xfrm>
            <a:off x="1100645" y="5446435"/>
            <a:ext cx="10362443" cy="646331"/>
          </a:xfrm>
          <a:prstGeom prst="rect">
            <a:avLst/>
          </a:prstGeom>
          <a:noFill/>
        </p:spPr>
        <p:txBody>
          <a:bodyPr wrap="square" rtlCol="0">
            <a:spAutoFit/>
          </a:bodyPr>
          <a:lstStyle/>
          <a:p>
            <a:r>
              <a:rPr lang="da-DK" sz="1200" b="1" dirty="0"/>
              <a:t>Et svar. Ganger med 15 og adderer 50 til lys niveau for at konvertere til en pitch. HUSK – Der er ikke kun </a:t>
            </a:r>
            <a:r>
              <a:rPr lang="da-DK" sz="1200" b="1" dirty="0" err="1"/>
              <a:t>eet</a:t>
            </a:r>
            <a:r>
              <a:rPr lang="da-DK" sz="1200" b="1" dirty="0"/>
              <a:t> rigtigt svar mht. kode!</a:t>
            </a:r>
          </a:p>
          <a:p>
            <a:r>
              <a:rPr lang="da-DK" sz="1200" b="1" dirty="0"/>
              <a:t>Det er en god ide at tilføje kommentarer til sin kode. Det kan hjælpe med til at man forstår den bedre når man på et senere tidspunkt kommer tilbage til den. Også værdifuldt hvis andre skal se og forstå koden.  Naturligvis alt med måde ;-) MEN tænk over læseren/modtageren!</a:t>
            </a:r>
          </a:p>
        </p:txBody>
      </p:sp>
      <p:pic>
        <p:nvPicPr>
          <p:cNvPr id="11" name="Billede 10">
            <a:extLst>
              <a:ext uri="{FF2B5EF4-FFF2-40B4-BE49-F238E27FC236}">
                <a16:creationId xmlns:a16="http://schemas.microsoft.com/office/drawing/2014/main" id="{6258DEEA-EEBE-43D7-92D3-786BE45F8329}"/>
              </a:ext>
            </a:extLst>
          </p:cNvPr>
          <p:cNvPicPr>
            <a:picLocks noChangeAspect="1"/>
          </p:cNvPicPr>
          <p:nvPr/>
        </p:nvPicPr>
        <p:blipFill>
          <a:blip r:embed="rId4"/>
          <a:stretch>
            <a:fillRect/>
          </a:stretch>
        </p:blipFill>
        <p:spPr>
          <a:xfrm>
            <a:off x="1532445" y="1257676"/>
            <a:ext cx="8602155" cy="3946659"/>
          </a:xfrm>
          <a:prstGeom prst="rect">
            <a:avLst/>
          </a:prstGeom>
        </p:spPr>
      </p:pic>
    </p:spTree>
    <p:extLst>
      <p:ext uri="{BB962C8B-B14F-4D97-AF65-F5344CB8AC3E}">
        <p14:creationId xmlns:p14="http://schemas.microsoft.com/office/powerpoint/2010/main" val="238165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a:hlinkClick r:id="rId3"/>
            <a:extLst>
              <a:ext uri="{FF2B5EF4-FFF2-40B4-BE49-F238E27FC236}">
                <a16:creationId xmlns:a16="http://schemas.microsoft.com/office/drawing/2014/main" id="{3FEC1004-0F7E-441A-B49F-A0193E68021D}"/>
              </a:ext>
            </a:extLst>
          </p:cNvPr>
          <p:cNvPicPr>
            <a:picLocks noChangeAspect="1"/>
          </p:cNvPicPr>
          <p:nvPr/>
        </p:nvPicPr>
        <p:blipFill>
          <a:blip r:embed="rId4"/>
          <a:stretch>
            <a:fillRect/>
          </a:stretch>
        </p:blipFill>
        <p:spPr>
          <a:xfrm>
            <a:off x="778117" y="1622229"/>
            <a:ext cx="4300287" cy="1483995"/>
          </a:xfrm>
          <a:prstGeom prst="rect">
            <a:avLst/>
          </a:prstGeom>
        </p:spPr>
      </p:pic>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Magnet felt til lyd.</a:t>
              </a:r>
              <a:endParaRPr lang="da-DK" sz="1400" dirty="0"/>
            </a:p>
          </p:txBody>
        </p:sp>
      </p:grpSp>
      <p:sp>
        <p:nvSpPr>
          <p:cNvPr id="13" name="Tekstfelt 12">
            <a:extLst>
              <a:ext uri="{FF2B5EF4-FFF2-40B4-BE49-F238E27FC236}">
                <a16:creationId xmlns:a16="http://schemas.microsoft.com/office/drawing/2014/main" id="{4B423273-4FBD-45FC-92B4-67A21A92F071}"/>
              </a:ext>
            </a:extLst>
          </p:cNvPr>
          <p:cNvSpPr txBox="1"/>
          <p:nvPr/>
        </p:nvSpPr>
        <p:spPr>
          <a:xfrm>
            <a:off x="5902504" y="1622229"/>
            <a:ext cx="5037221" cy="3754874"/>
          </a:xfrm>
          <a:prstGeom prst="rect">
            <a:avLst/>
          </a:prstGeom>
          <a:noFill/>
        </p:spPr>
        <p:txBody>
          <a:bodyPr wrap="square" rtlCol="0">
            <a:spAutoFit/>
          </a:bodyPr>
          <a:lstStyle/>
          <a:p>
            <a:r>
              <a:rPr lang="da-DK" sz="1400" dirty="0"/>
              <a:t>Først eksperimenteres lidt med sensoren, der læser magnet feltet.</a:t>
            </a:r>
          </a:p>
          <a:p>
            <a:endParaRPr lang="da-DK" sz="1400" dirty="0"/>
          </a:p>
          <a:p>
            <a:r>
              <a:rPr lang="da-DK" sz="1400" dirty="0"/>
              <a:t>Lav et simpelt program der læser styrken af magnet feltet og putter det over i én variabel, der udskrives. Her bruger igen navnet ‘x’ til variablen. Her kan I se at det måske ville være godt med et andet navn – for det er jo IKKE længere det samme som i opgaven med lysintensiteten. Så var det et program med begge ville andre navne være værdifuldt.</a:t>
            </a:r>
          </a:p>
          <a:p>
            <a:endParaRPr lang="da-DK" sz="1400" dirty="0"/>
          </a:p>
          <a:p>
            <a:r>
              <a:rPr lang="da-DK" sz="1400" dirty="0"/>
              <a:t>I dokumentationen står der IKKE noget om hvilke værdier der kan komme tilbage fra funktionskaldet. Kun at det er i nano </a:t>
            </a:r>
            <a:r>
              <a:rPr lang="da-DK" sz="1400" dirty="0" err="1"/>
              <a:t>tesla</a:t>
            </a:r>
            <a:r>
              <a:rPr lang="da-DK" sz="1400" dirty="0"/>
              <a:t>. Så der er kun en vej til at finde ud af det. Prøv/Eksperimenter med en magnet omkring </a:t>
            </a:r>
            <a:r>
              <a:rPr lang="da-DK" sz="1400" dirty="0" err="1"/>
              <a:t>Micro:Bitten</a:t>
            </a:r>
            <a:r>
              <a:rPr lang="da-DK" sz="1400" dirty="0"/>
              <a:t>!</a:t>
            </a:r>
          </a:p>
          <a:p>
            <a:endParaRPr lang="da-DK" sz="1400" dirty="0"/>
          </a:p>
          <a:p>
            <a:r>
              <a:rPr lang="da-DK" sz="1400" dirty="0"/>
              <a:t>Hvad skal der til for at få magnet felt værdi omsat til en pitch der kan håndteres af funktionen </a:t>
            </a:r>
            <a:r>
              <a:rPr lang="da-DK" sz="1400" dirty="0" err="1"/>
              <a:t>music.pitch</a:t>
            </a:r>
            <a:r>
              <a:rPr lang="da-DK" sz="1400" dirty="0"/>
              <a:t>()?</a:t>
            </a:r>
          </a:p>
          <a:p>
            <a:endParaRPr lang="da-DK" sz="1400" dirty="0"/>
          </a:p>
        </p:txBody>
      </p:sp>
      <p:sp>
        <p:nvSpPr>
          <p:cNvPr id="10" name="Tekstfelt 9">
            <a:extLst>
              <a:ext uri="{FF2B5EF4-FFF2-40B4-BE49-F238E27FC236}">
                <a16:creationId xmlns:a16="http://schemas.microsoft.com/office/drawing/2014/main" id="{5B05DFE5-DE1C-4D9C-8DE1-FBDE35FBCBEC}"/>
              </a:ext>
            </a:extLst>
          </p:cNvPr>
          <p:cNvSpPr txBox="1"/>
          <p:nvPr/>
        </p:nvSpPr>
        <p:spPr>
          <a:xfrm>
            <a:off x="1100645" y="5446435"/>
            <a:ext cx="10362443" cy="646331"/>
          </a:xfrm>
          <a:prstGeom prst="rect">
            <a:avLst/>
          </a:prstGeom>
          <a:noFill/>
        </p:spPr>
        <p:txBody>
          <a:bodyPr wrap="square" rtlCol="0">
            <a:spAutoFit/>
          </a:bodyPr>
          <a:lstStyle/>
          <a:p>
            <a:r>
              <a:rPr lang="da-DK" sz="1200" b="1" dirty="0"/>
              <a:t>HUSK – Eksperimenter kan man lære af. Brug det til at få en bedre fornemmelse/forståelse af hvad MB’en kan/ikke kan. Eksperimenter er et godt supplement til at læse om tingen. Men begge dele er ikke så tossede. I dokumentationen eller ved at søge på nettet kan I finde inspiration til hvad man kan og så kan jeres egne eksperimenter gøre jer endnu klogere på den specifikke ting.</a:t>
            </a:r>
          </a:p>
        </p:txBody>
      </p:sp>
    </p:spTree>
    <p:extLst>
      <p:ext uri="{BB962C8B-B14F-4D97-AF65-F5344CB8AC3E}">
        <p14:creationId xmlns:p14="http://schemas.microsoft.com/office/powerpoint/2010/main" val="224263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Magnet felt til lyd.</a:t>
              </a:r>
            </a:p>
          </p:txBody>
        </p:sp>
      </p:grpSp>
      <p:sp>
        <p:nvSpPr>
          <p:cNvPr id="8" name="Tekstfelt 7">
            <a:extLst>
              <a:ext uri="{FF2B5EF4-FFF2-40B4-BE49-F238E27FC236}">
                <a16:creationId xmlns:a16="http://schemas.microsoft.com/office/drawing/2014/main" id="{C4D09B7D-9160-4A83-A201-FAB8384382FE}"/>
              </a:ext>
            </a:extLst>
          </p:cNvPr>
          <p:cNvSpPr txBox="1"/>
          <p:nvPr/>
        </p:nvSpPr>
        <p:spPr>
          <a:xfrm>
            <a:off x="1100645" y="5446435"/>
            <a:ext cx="10362443" cy="830997"/>
          </a:xfrm>
          <a:prstGeom prst="rect">
            <a:avLst/>
          </a:prstGeom>
          <a:noFill/>
        </p:spPr>
        <p:txBody>
          <a:bodyPr wrap="square" rtlCol="0">
            <a:spAutoFit/>
          </a:bodyPr>
          <a:lstStyle/>
          <a:p>
            <a:r>
              <a:rPr lang="da-DK" sz="1200" b="1" dirty="0"/>
              <a:t>Et svar. Deler med 1000 og adderer 50 til magnet felt værdi for at konvertere til en pitch MEN skal også lave det til heltal (ikke decimaltal), da funktionen </a:t>
            </a:r>
            <a:r>
              <a:rPr lang="da-DK" sz="1200" b="1" dirty="0" err="1"/>
              <a:t>music.pitch</a:t>
            </a:r>
            <a:r>
              <a:rPr lang="da-DK" sz="1200" b="1" dirty="0"/>
              <a:t>() </a:t>
            </a:r>
            <a:r>
              <a:rPr lang="da-DK" sz="1200" b="1" dirty="0" err="1"/>
              <a:t>kunj</a:t>
            </a:r>
            <a:r>
              <a:rPr lang="da-DK" sz="1200" b="1" dirty="0"/>
              <a:t> forstår positive heltal!                                     Igen -  HUSK – Der er ikke kun </a:t>
            </a:r>
            <a:r>
              <a:rPr lang="da-DK" sz="1200" b="1" dirty="0" err="1"/>
              <a:t>eet</a:t>
            </a:r>
            <a:r>
              <a:rPr lang="da-DK" sz="1200" b="1" dirty="0"/>
              <a:t> rigtigt svar mht. kode!</a:t>
            </a:r>
          </a:p>
          <a:p>
            <a:endParaRPr lang="da-DK" sz="1200" b="1" dirty="0"/>
          </a:p>
          <a:p>
            <a:r>
              <a:rPr lang="da-DK" sz="1200" dirty="0">
                <a:hlinkClick r:id="rId4"/>
              </a:rPr>
              <a:t>Python Operators (w3schools.com)</a:t>
            </a:r>
            <a:r>
              <a:rPr lang="da-DK" sz="1200" b="1" dirty="0"/>
              <a:t>  (afsnit om aritmetiske operatorer) eller </a:t>
            </a:r>
            <a:r>
              <a:rPr lang="da-DK" sz="1200" dirty="0">
                <a:hlinkClick r:id="rId5"/>
              </a:rPr>
              <a:t>Python Casting (w3schools.com</a:t>
            </a:r>
            <a:r>
              <a:rPr lang="da-DK" sz="1200" b="1" dirty="0">
                <a:hlinkClick r:id="rId5"/>
              </a:rPr>
              <a:t>)</a:t>
            </a:r>
            <a:r>
              <a:rPr lang="da-DK" sz="1200" b="1" dirty="0"/>
              <a:t> (</a:t>
            </a:r>
            <a:r>
              <a:rPr lang="da-DK" sz="1200" b="1" dirty="0" err="1"/>
              <a:t>int</a:t>
            </a:r>
            <a:r>
              <a:rPr lang="da-DK" sz="1200" b="1" dirty="0"/>
              <a:t>() funktionen til konvertering til heltal)</a:t>
            </a:r>
          </a:p>
        </p:txBody>
      </p:sp>
      <p:pic>
        <p:nvPicPr>
          <p:cNvPr id="10" name="Billede 9">
            <a:extLst>
              <a:ext uri="{FF2B5EF4-FFF2-40B4-BE49-F238E27FC236}">
                <a16:creationId xmlns:a16="http://schemas.microsoft.com/office/drawing/2014/main" id="{2677F2A3-D9DF-440B-A053-11A65CB80716}"/>
              </a:ext>
            </a:extLst>
          </p:cNvPr>
          <p:cNvPicPr>
            <a:picLocks noChangeAspect="1"/>
          </p:cNvPicPr>
          <p:nvPr/>
        </p:nvPicPr>
        <p:blipFill>
          <a:blip r:embed="rId6"/>
          <a:stretch>
            <a:fillRect/>
          </a:stretch>
        </p:blipFill>
        <p:spPr>
          <a:xfrm>
            <a:off x="1122045" y="1378044"/>
            <a:ext cx="9251868" cy="3936131"/>
          </a:xfrm>
          <a:prstGeom prst="rect">
            <a:avLst/>
          </a:prstGeom>
        </p:spPr>
      </p:pic>
    </p:spTree>
    <p:extLst>
      <p:ext uri="{BB962C8B-B14F-4D97-AF65-F5344CB8AC3E}">
        <p14:creationId xmlns:p14="http://schemas.microsoft.com/office/powerpoint/2010/main" val="67091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a:hlinkClick r:id="rId3"/>
            <a:extLst>
              <a:ext uri="{FF2B5EF4-FFF2-40B4-BE49-F238E27FC236}">
                <a16:creationId xmlns:a16="http://schemas.microsoft.com/office/drawing/2014/main" id="{72203F22-B991-4A83-9E44-D418BA99F98B}"/>
              </a:ext>
            </a:extLst>
          </p:cNvPr>
          <p:cNvPicPr>
            <a:picLocks noChangeAspect="1"/>
          </p:cNvPicPr>
          <p:nvPr/>
        </p:nvPicPr>
        <p:blipFill>
          <a:blip r:embed="rId4"/>
          <a:stretch>
            <a:fillRect/>
          </a:stretch>
        </p:blipFill>
        <p:spPr>
          <a:xfrm>
            <a:off x="778117" y="1622229"/>
            <a:ext cx="9569711" cy="1895886"/>
          </a:xfrm>
          <a:prstGeom prst="rect">
            <a:avLst/>
          </a:prstGeom>
        </p:spPr>
      </p:pic>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err="1"/>
                <a:t>Accelerometer</a:t>
              </a:r>
              <a:r>
                <a:rPr lang="da-DK" sz="2400" dirty="0"/>
                <a:t> til lyd.</a:t>
              </a:r>
            </a:p>
          </p:txBody>
        </p:sp>
      </p:grpSp>
      <p:sp>
        <p:nvSpPr>
          <p:cNvPr id="13" name="Tekstfelt 12">
            <a:extLst>
              <a:ext uri="{FF2B5EF4-FFF2-40B4-BE49-F238E27FC236}">
                <a16:creationId xmlns:a16="http://schemas.microsoft.com/office/drawing/2014/main" id="{4B423273-4FBD-45FC-92B4-67A21A92F071}"/>
              </a:ext>
            </a:extLst>
          </p:cNvPr>
          <p:cNvSpPr txBox="1"/>
          <p:nvPr/>
        </p:nvSpPr>
        <p:spPr>
          <a:xfrm>
            <a:off x="6096000" y="3729275"/>
            <a:ext cx="5037221" cy="1815882"/>
          </a:xfrm>
          <a:prstGeom prst="rect">
            <a:avLst/>
          </a:prstGeom>
          <a:noFill/>
        </p:spPr>
        <p:txBody>
          <a:bodyPr wrap="square" rtlCol="0">
            <a:spAutoFit/>
          </a:bodyPr>
          <a:lstStyle/>
          <a:p>
            <a:r>
              <a:rPr lang="da-DK" sz="1400" dirty="0"/>
              <a:t>Først eksperimenteres lidt med sensoren, der læser g–værdier fra </a:t>
            </a:r>
            <a:r>
              <a:rPr lang="da-DK" sz="1400" dirty="0" err="1"/>
              <a:t>accelerometeret</a:t>
            </a:r>
            <a:r>
              <a:rPr lang="da-DK" sz="1400" dirty="0"/>
              <a:t> .</a:t>
            </a:r>
          </a:p>
          <a:p>
            <a:endParaRPr lang="da-DK" sz="1400" dirty="0"/>
          </a:p>
          <a:p>
            <a:r>
              <a:rPr lang="da-DK" sz="1400" dirty="0"/>
              <a:t>Hvad skal der til for at få magnet felt værdi omsat til en pitch der kan håndteres af funktionen </a:t>
            </a:r>
            <a:r>
              <a:rPr lang="da-DK" sz="1400" dirty="0" err="1"/>
              <a:t>music.pitch</a:t>
            </a:r>
            <a:r>
              <a:rPr lang="da-DK" sz="1400" dirty="0"/>
              <a:t>()?</a:t>
            </a:r>
          </a:p>
          <a:p>
            <a:endParaRPr lang="da-DK" sz="1400" dirty="0"/>
          </a:p>
          <a:p>
            <a:r>
              <a:rPr lang="da-DK" sz="1400" dirty="0"/>
              <a:t>Læs evt. om </a:t>
            </a:r>
            <a:r>
              <a:rPr lang="da-DK" sz="1400" dirty="0" err="1"/>
              <a:t>tuples</a:t>
            </a:r>
            <a:r>
              <a:rPr lang="da-DK" sz="1400" dirty="0"/>
              <a:t>:</a:t>
            </a:r>
          </a:p>
          <a:p>
            <a:r>
              <a:rPr lang="da-DK" sz="1400" dirty="0">
                <a:hlinkClick r:id="rId6"/>
              </a:rPr>
              <a:t>Python </a:t>
            </a:r>
            <a:r>
              <a:rPr lang="da-DK" sz="1400" dirty="0" err="1">
                <a:hlinkClick r:id="rId6"/>
              </a:rPr>
              <a:t>Tuples</a:t>
            </a:r>
            <a:r>
              <a:rPr lang="da-DK" sz="1400" dirty="0">
                <a:hlinkClick r:id="rId6"/>
              </a:rPr>
              <a:t> (w3schools.com)</a:t>
            </a:r>
            <a:endParaRPr lang="da-DK" sz="1400" dirty="0"/>
          </a:p>
        </p:txBody>
      </p:sp>
    </p:spTree>
    <p:extLst>
      <p:ext uri="{BB962C8B-B14F-4D97-AF65-F5344CB8AC3E}">
        <p14:creationId xmlns:p14="http://schemas.microsoft.com/office/powerpoint/2010/main" val="4260734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err="1"/>
                <a:t>Accelerometer</a:t>
              </a:r>
              <a:r>
                <a:rPr lang="da-DK" sz="2400" dirty="0"/>
                <a:t> til lyd.</a:t>
              </a:r>
            </a:p>
          </p:txBody>
        </p:sp>
      </p:grpSp>
      <p:sp>
        <p:nvSpPr>
          <p:cNvPr id="8" name="Tekstfelt 7">
            <a:extLst>
              <a:ext uri="{FF2B5EF4-FFF2-40B4-BE49-F238E27FC236}">
                <a16:creationId xmlns:a16="http://schemas.microsoft.com/office/drawing/2014/main" id="{7ABF363B-F041-451F-817D-AFEBBA40D2A4}"/>
              </a:ext>
            </a:extLst>
          </p:cNvPr>
          <p:cNvSpPr txBox="1"/>
          <p:nvPr/>
        </p:nvSpPr>
        <p:spPr>
          <a:xfrm>
            <a:off x="1164814" y="6092766"/>
            <a:ext cx="10290066" cy="276999"/>
          </a:xfrm>
          <a:prstGeom prst="rect">
            <a:avLst/>
          </a:prstGeom>
          <a:noFill/>
        </p:spPr>
        <p:txBody>
          <a:bodyPr wrap="square" rtlCol="0">
            <a:spAutoFit/>
          </a:bodyPr>
          <a:lstStyle/>
          <a:p>
            <a:r>
              <a:rPr lang="da-DK" sz="1200" b="1" dirty="0"/>
              <a:t>Læs evt.: </a:t>
            </a:r>
            <a:r>
              <a:rPr lang="da-DK" sz="1200" dirty="0">
                <a:hlinkClick r:id="rId4"/>
              </a:rPr>
              <a:t>Python Math (w3schools.com)</a:t>
            </a:r>
            <a:r>
              <a:rPr lang="da-DK" sz="1200" dirty="0"/>
              <a:t> </a:t>
            </a:r>
            <a:r>
              <a:rPr lang="da-DK" sz="1200" b="1" dirty="0"/>
              <a:t>om abs() funktionen.</a:t>
            </a:r>
          </a:p>
        </p:txBody>
      </p:sp>
      <p:pic>
        <p:nvPicPr>
          <p:cNvPr id="10" name="Billede 9">
            <a:extLst>
              <a:ext uri="{FF2B5EF4-FFF2-40B4-BE49-F238E27FC236}">
                <a16:creationId xmlns:a16="http://schemas.microsoft.com/office/drawing/2014/main" id="{030CD104-BCB5-4E88-AE94-4E0F17A3B99A}"/>
              </a:ext>
            </a:extLst>
          </p:cNvPr>
          <p:cNvPicPr>
            <a:picLocks noChangeAspect="1"/>
          </p:cNvPicPr>
          <p:nvPr/>
        </p:nvPicPr>
        <p:blipFill>
          <a:blip r:embed="rId5"/>
          <a:stretch>
            <a:fillRect/>
          </a:stretch>
        </p:blipFill>
        <p:spPr>
          <a:xfrm>
            <a:off x="1164814" y="1323275"/>
            <a:ext cx="8983653" cy="4668768"/>
          </a:xfrm>
          <a:prstGeom prst="rect">
            <a:avLst/>
          </a:prstGeom>
        </p:spPr>
      </p:pic>
    </p:spTree>
    <p:extLst>
      <p:ext uri="{BB962C8B-B14F-4D97-AF65-F5344CB8AC3E}">
        <p14:creationId xmlns:p14="http://schemas.microsoft.com/office/powerpoint/2010/main" val="223084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e 16">
            <a:extLst>
              <a:ext uri="{FF2B5EF4-FFF2-40B4-BE49-F238E27FC236}">
                <a16:creationId xmlns:a16="http://schemas.microsoft.com/office/drawing/2014/main" id="{51F3432C-C974-4947-88B1-CC52FC5C6469}"/>
              </a:ext>
            </a:extLst>
          </p:cNvPr>
          <p:cNvGrpSpPr/>
          <p:nvPr/>
        </p:nvGrpSpPr>
        <p:grpSpPr>
          <a:xfrm>
            <a:off x="778118" y="365125"/>
            <a:ext cx="10941706" cy="892551"/>
            <a:chOff x="778118" y="365125"/>
            <a:chExt cx="10941706" cy="892551"/>
          </a:xfrm>
        </p:grpSpPr>
        <p:grpSp>
          <p:nvGrpSpPr>
            <p:cNvPr id="18" name="Gruppe 17">
              <a:extLst>
                <a:ext uri="{FF2B5EF4-FFF2-40B4-BE49-F238E27FC236}">
                  <a16:creationId xmlns:a16="http://schemas.microsoft.com/office/drawing/2014/main" id="{4AC5CBD9-7CAC-4669-BB2A-7792A3FEF004}"/>
                </a:ext>
              </a:extLst>
            </p:cNvPr>
            <p:cNvGrpSpPr/>
            <p:nvPr/>
          </p:nvGrpSpPr>
          <p:grpSpPr>
            <a:xfrm>
              <a:off x="10313849" y="365125"/>
              <a:ext cx="1405975" cy="880659"/>
              <a:chOff x="10253785" y="5612216"/>
              <a:chExt cx="1405975" cy="880659"/>
            </a:xfrm>
          </p:grpSpPr>
          <p:pic>
            <p:nvPicPr>
              <p:cNvPr id="20" name="Picture 12" descr="Et billede, der indeholder bordservice, plade, service&#10;&#10;Beskrivelse, der er oprettet med meget høj tiltro">
                <a:extLst>
                  <a:ext uri="{FF2B5EF4-FFF2-40B4-BE49-F238E27FC236}">
                    <a16:creationId xmlns:a16="http://schemas.microsoft.com/office/drawing/2014/main" id="{2D1C21BD-6550-4D85-A15A-B143075A5FD0}"/>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21" name="Tekstfelt 20">
                <a:extLst>
                  <a:ext uri="{FF2B5EF4-FFF2-40B4-BE49-F238E27FC236}">
                    <a16:creationId xmlns:a16="http://schemas.microsoft.com/office/drawing/2014/main" id="{F6BC9DC3-FD28-432A-888D-C780F0E8EB9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9" name="Tekstfelt 18">
              <a:extLst>
                <a:ext uri="{FF2B5EF4-FFF2-40B4-BE49-F238E27FC236}">
                  <a16:creationId xmlns:a16="http://schemas.microsoft.com/office/drawing/2014/main" id="{2C02E4DE-3C55-43DD-A794-FDD6F195D9CF}"/>
                </a:ext>
              </a:extLst>
            </p:cNvPr>
            <p:cNvSpPr txBox="1"/>
            <p:nvPr/>
          </p:nvSpPr>
          <p:spPr>
            <a:xfrm>
              <a:off x="778118" y="488235"/>
              <a:ext cx="8469577" cy="769441"/>
            </a:xfrm>
            <a:prstGeom prst="rect">
              <a:avLst/>
            </a:prstGeom>
            <a:noFill/>
          </p:spPr>
          <p:txBody>
            <a:bodyPr wrap="square" rtlCol="0">
              <a:spAutoFit/>
            </a:bodyPr>
            <a:lstStyle/>
            <a:p>
              <a:r>
                <a:rPr lang="da-DK" sz="4400" dirty="0"/>
                <a:t>Spor 1 Modul a: </a:t>
              </a:r>
              <a:r>
                <a:rPr lang="da-DK" sz="2400" dirty="0"/>
                <a:t>Programmeringssprog</a:t>
              </a:r>
            </a:p>
          </p:txBody>
        </p:sp>
      </p:grpSp>
      <p:grpSp>
        <p:nvGrpSpPr>
          <p:cNvPr id="8" name="Gruppe 7">
            <a:extLst>
              <a:ext uri="{FF2B5EF4-FFF2-40B4-BE49-F238E27FC236}">
                <a16:creationId xmlns:a16="http://schemas.microsoft.com/office/drawing/2014/main" id="{792ED624-5054-4A5F-86B9-402650B48157}"/>
              </a:ext>
            </a:extLst>
          </p:cNvPr>
          <p:cNvGrpSpPr/>
          <p:nvPr/>
        </p:nvGrpSpPr>
        <p:grpSpPr>
          <a:xfrm>
            <a:off x="778118" y="1867739"/>
            <a:ext cx="10787483" cy="3815283"/>
            <a:chOff x="-62001" y="1274557"/>
            <a:chExt cx="12734172" cy="4520985"/>
          </a:xfrm>
        </p:grpSpPr>
        <p:pic>
          <p:nvPicPr>
            <p:cNvPr id="9" name="Picture 1" descr="text file named He770Wor7d.java &#10;name &#10;public class HelloWor1d &#10;public static &#10;// Prints &#10;main O method &#10;void mai n(Stri ngC] args) &#10;&quot;Hello, World&quot; in the terminal window. &#10;System. out. pri World&quot;) ; &#10;statements ">
              <a:extLst>
                <a:ext uri="{FF2B5EF4-FFF2-40B4-BE49-F238E27FC236}">
                  <a16:creationId xmlns:a16="http://schemas.microsoft.com/office/drawing/2014/main" id="{055EDF2C-F4FE-4365-AD1B-14E78C56B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6792" y="4456131"/>
              <a:ext cx="2835379" cy="1339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ona Saatch &#10;File Edit Share Help &#10;, s of ">
              <a:extLst>
                <a:ext uri="{FF2B5EF4-FFF2-40B4-BE49-F238E27FC236}">
                  <a16:creationId xmlns:a16="http://schemas.microsoft.com/office/drawing/2014/main" id="{7551E4B1-31DA-48D1-91C2-8074370E4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189" y="1564411"/>
              <a:ext cx="2252583" cy="16717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bang &#10;openpanel &#10;ogqr &#10;dac- &#10;start &#10;resuæ &#10;stop &#10;seek ">
              <a:extLst>
                <a:ext uri="{FF2B5EF4-FFF2-40B4-BE49-F238E27FC236}">
                  <a16:creationId xmlns:a16="http://schemas.microsoft.com/office/drawing/2014/main" id="{E6585AF4-5CA6-4C52-94DC-29EA966752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94" y="1274557"/>
              <a:ext cx="3491166" cy="17217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omputergenereret alternativ tekst:&#10;&#10;">
              <a:extLst>
                <a:ext uri="{FF2B5EF4-FFF2-40B4-BE49-F238E27FC236}">
                  <a16:creationId xmlns:a16="http://schemas.microsoft.com/office/drawing/2014/main" id="{7428448B-8A4C-4CAE-A435-CCD6C08F0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1" y="4177633"/>
              <a:ext cx="4035821" cy="119026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Billede 2">
            <a:hlinkClick r:id="rId8"/>
            <a:extLst>
              <a:ext uri="{FF2B5EF4-FFF2-40B4-BE49-F238E27FC236}">
                <a16:creationId xmlns:a16="http://schemas.microsoft.com/office/drawing/2014/main" id="{4FBEE89C-205F-4EE1-AA73-3C73A7ABDAC1}"/>
              </a:ext>
            </a:extLst>
          </p:cNvPr>
          <p:cNvPicPr>
            <a:picLocks noChangeAspect="1"/>
          </p:cNvPicPr>
          <p:nvPr/>
        </p:nvPicPr>
        <p:blipFill>
          <a:blip r:embed="rId9"/>
          <a:stretch>
            <a:fillRect/>
          </a:stretch>
        </p:blipFill>
        <p:spPr>
          <a:xfrm>
            <a:off x="4731245" y="1922262"/>
            <a:ext cx="3012753" cy="2495108"/>
          </a:xfrm>
          <a:prstGeom prst="rect">
            <a:avLst/>
          </a:prstGeom>
        </p:spPr>
      </p:pic>
    </p:spTree>
    <p:extLst>
      <p:ext uri="{BB962C8B-B14F-4D97-AF65-F5344CB8AC3E}">
        <p14:creationId xmlns:p14="http://schemas.microsoft.com/office/powerpoint/2010/main" val="65802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Mikrofon måling.</a:t>
              </a:r>
            </a:p>
          </p:txBody>
        </p:sp>
      </p:grpSp>
      <p:sp>
        <p:nvSpPr>
          <p:cNvPr id="13" name="Tekstfelt 12">
            <a:extLst>
              <a:ext uri="{FF2B5EF4-FFF2-40B4-BE49-F238E27FC236}">
                <a16:creationId xmlns:a16="http://schemas.microsoft.com/office/drawing/2014/main" id="{4B423273-4FBD-45FC-92B4-67A21A92F071}"/>
              </a:ext>
            </a:extLst>
          </p:cNvPr>
          <p:cNvSpPr txBox="1"/>
          <p:nvPr/>
        </p:nvSpPr>
        <p:spPr>
          <a:xfrm>
            <a:off x="6096000" y="3729275"/>
            <a:ext cx="5037221" cy="2031325"/>
          </a:xfrm>
          <a:prstGeom prst="rect">
            <a:avLst/>
          </a:prstGeom>
          <a:noFill/>
        </p:spPr>
        <p:txBody>
          <a:bodyPr wrap="square" rtlCol="0">
            <a:spAutoFit/>
          </a:bodyPr>
          <a:lstStyle/>
          <a:p>
            <a:r>
              <a:rPr lang="da-DK" sz="1400" dirty="0" err="1">
                <a:hlinkClick r:id="rId4"/>
              </a:rPr>
              <a:t>Microphone</a:t>
            </a:r>
            <a:r>
              <a:rPr lang="da-DK" sz="1400" dirty="0">
                <a:hlinkClick r:id="rId4"/>
              </a:rPr>
              <a:t> V2 — BBC micro:bit MicroPython 1.0.1 </a:t>
            </a:r>
            <a:r>
              <a:rPr lang="da-DK" sz="1400" dirty="0" err="1">
                <a:hlinkClick r:id="rId4"/>
              </a:rPr>
              <a:t>documentation</a:t>
            </a:r>
            <a:r>
              <a:rPr lang="da-DK" sz="1400" dirty="0">
                <a:hlinkClick r:id="rId4"/>
              </a:rPr>
              <a:t> (microbit-micropython.readthedocs.io)</a:t>
            </a:r>
            <a:endParaRPr lang="da-DK" sz="1400" dirty="0"/>
          </a:p>
          <a:p>
            <a:endParaRPr lang="da-DK" sz="1400" dirty="0"/>
          </a:p>
          <a:p>
            <a:r>
              <a:rPr lang="da-DK" sz="1400" dirty="0"/>
              <a:t>Eksperimenter  med sensoren, der udlæser lyd tryk.</a:t>
            </a:r>
          </a:p>
          <a:p>
            <a:endParaRPr lang="da-DK" sz="1400" dirty="0"/>
          </a:p>
          <a:p>
            <a:r>
              <a:rPr lang="da-DK" sz="1400" dirty="0"/>
              <a:t>Hvad skal der til for at give udslag af en vis størrelse?</a:t>
            </a:r>
          </a:p>
          <a:p>
            <a:endParaRPr lang="da-DK" sz="1400" dirty="0"/>
          </a:p>
          <a:p>
            <a:r>
              <a:rPr lang="da-DK" sz="1400" dirty="0"/>
              <a:t>Hvad kan man bruge en måling af lyd tryk til?</a:t>
            </a:r>
          </a:p>
          <a:p>
            <a:endParaRPr lang="da-DK" sz="1400" dirty="0"/>
          </a:p>
        </p:txBody>
      </p:sp>
      <p:pic>
        <p:nvPicPr>
          <p:cNvPr id="8" name="Billede 7">
            <a:extLst>
              <a:ext uri="{FF2B5EF4-FFF2-40B4-BE49-F238E27FC236}">
                <a16:creationId xmlns:a16="http://schemas.microsoft.com/office/drawing/2014/main" id="{35621008-AF7B-4420-9375-DB39ECD91A46}"/>
              </a:ext>
            </a:extLst>
          </p:cNvPr>
          <p:cNvPicPr>
            <a:picLocks noChangeAspect="1"/>
          </p:cNvPicPr>
          <p:nvPr/>
        </p:nvPicPr>
        <p:blipFill>
          <a:blip r:embed="rId5"/>
          <a:stretch>
            <a:fillRect/>
          </a:stretch>
        </p:blipFill>
        <p:spPr>
          <a:xfrm>
            <a:off x="778117" y="1622228"/>
            <a:ext cx="6131492" cy="1806772"/>
          </a:xfrm>
          <a:prstGeom prst="rect">
            <a:avLst/>
          </a:prstGeom>
        </p:spPr>
      </p:pic>
    </p:spTree>
    <p:extLst>
      <p:ext uri="{BB962C8B-B14F-4D97-AF65-F5344CB8AC3E}">
        <p14:creationId xmlns:p14="http://schemas.microsoft.com/office/powerpoint/2010/main" val="252367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Gemme program lokalt på MB</a:t>
              </a:r>
            </a:p>
          </p:txBody>
        </p:sp>
      </p:grpSp>
      <p:sp>
        <p:nvSpPr>
          <p:cNvPr id="7" name="Tekstfelt 6">
            <a:extLst>
              <a:ext uri="{FF2B5EF4-FFF2-40B4-BE49-F238E27FC236}">
                <a16:creationId xmlns:a16="http://schemas.microsoft.com/office/drawing/2014/main" id="{9D9B72F2-DCA2-47F9-8AAF-C0E86AB8A441}"/>
              </a:ext>
            </a:extLst>
          </p:cNvPr>
          <p:cNvSpPr txBox="1"/>
          <p:nvPr/>
        </p:nvSpPr>
        <p:spPr>
          <a:xfrm>
            <a:off x="7279341" y="1792941"/>
            <a:ext cx="4093882" cy="4401205"/>
          </a:xfrm>
          <a:prstGeom prst="rect">
            <a:avLst/>
          </a:prstGeom>
          <a:noFill/>
        </p:spPr>
        <p:txBody>
          <a:bodyPr wrap="square" rtlCol="0">
            <a:spAutoFit/>
          </a:bodyPr>
          <a:lstStyle/>
          <a:p>
            <a:r>
              <a:rPr lang="da-DK" sz="1400" dirty="0"/>
              <a:t>Man kan gemme et program lokalt på </a:t>
            </a:r>
            <a:r>
              <a:rPr lang="da-DK" sz="1400" dirty="0" err="1"/>
              <a:t>Micro:Bitten</a:t>
            </a:r>
            <a:r>
              <a:rPr lang="da-DK" sz="1400" dirty="0"/>
              <a:t> og ved at tilslutte en batteripakke så kan det program køre lokalt uden at MB er tilsluttet PC/MAC.</a:t>
            </a:r>
          </a:p>
          <a:p>
            <a:endParaRPr lang="da-DK" sz="1400" dirty="0"/>
          </a:p>
          <a:p>
            <a:r>
              <a:rPr lang="da-DK" sz="1400" dirty="0"/>
              <a:t>Det gør man ved at stoppe evt. program som er i gang! Med stop! Sikre at Shell står klar som vist til venstre.</a:t>
            </a:r>
          </a:p>
          <a:p>
            <a:endParaRPr lang="da-DK" sz="1400" dirty="0"/>
          </a:p>
          <a:p>
            <a:r>
              <a:rPr lang="da-DK" sz="1400" dirty="0"/>
              <a:t>Så gå til file&gt;save as og så vælge </a:t>
            </a:r>
            <a:r>
              <a:rPr lang="da-DK" sz="1400" dirty="0" err="1"/>
              <a:t>Micro:Bitten</a:t>
            </a:r>
            <a:r>
              <a:rPr lang="da-DK" sz="1400" dirty="0"/>
              <a:t>. </a:t>
            </a:r>
          </a:p>
          <a:p>
            <a:r>
              <a:rPr lang="da-DK" sz="1400" dirty="0"/>
              <a:t>Man skal så gemme program med navnet ”main.py” (alle bogstaver</a:t>
            </a:r>
            <a:r>
              <a:rPr lang="da-DK" sz="1400" b="1" u="sng" dirty="0"/>
              <a:t> SKAL </a:t>
            </a:r>
            <a:r>
              <a:rPr lang="da-DK" sz="1400" dirty="0"/>
              <a:t>være små).</a:t>
            </a:r>
          </a:p>
          <a:p>
            <a:endParaRPr lang="da-DK" sz="1400" dirty="0"/>
          </a:p>
          <a:p>
            <a:r>
              <a:rPr lang="da-DK" sz="1400" dirty="0"/>
              <a:t>Det program startes så snart MB får strøm.</a:t>
            </a:r>
          </a:p>
          <a:p>
            <a:endParaRPr lang="da-DK" sz="1400" dirty="0"/>
          </a:p>
          <a:p>
            <a:r>
              <a:rPr lang="da-DK" sz="1400" dirty="0"/>
              <a:t>Når I så efterfølgende skal gennem noget/eller have anden kode til at køre på den MB skal I først stoppe programmet med STOP og sikre jer at I har prompt i </a:t>
            </a:r>
            <a:r>
              <a:rPr lang="da-DK" sz="1400" dirty="0" err="1"/>
              <a:t>shell</a:t>
            </a:r>
            <a:r>
              <a:rPr lang="da-DK" sz="1400" dirty="0"/>
              <a:t> som vist. Ellers kan I få div fejl meldinger/eller ikke kunne gemme etc.</a:t>
            </a:r>
          </a:p>
          <a:p>
            <a:endParaRPr lang="da-DK" sz="1400" dirty="0"/>
          </a:p>
        </p:txBody>
      </p:sp>
      <p:grpSp>
        <p:nvGrpSpPr>
          <p:cNvPr id="16" name="Gruppe 15">
            <a:extLst>
              <a:ext uri="{FF2B5EF4-FFF2-40B4-BE49-F238E27FC236}">
                <a16:creationId xmlns:a16="http://schemas.microsoft.com/office/drawing/2014/main" id="{A22F705A-3637-4E22-85A3-479D51065E5C}"/>
              </a:ext>
            </a:extLst>
          </p:cNvPr>
          <p:cNvGrpSpPr/>
          <p:nvPr/>
        </p:nvGrpSpPr>
        <p:grpSpPr>
          <a:xfrm>
            <a:off x="502957" y="1682095"/>
            <a:ext cx="6659844" cy="4499254"/>
            <a:chOff x="665815" y="292100"/>
            <a:chExt cx="9381938" cy="5930900"/>
          </a:xfrm>
        </p:grpSpPr>
        <p:pic>
          <p:nvPicPr>
            <p:cNvPr id="17" name="Billede 16">
              <a:extLst>
                <a:ext uri="{FF2B5EF4-FFF2-40B4-BE49-F238E27FC236}">
                  <a16:creationId xmlns:a16="http://schemas.microsoft.com/office/drawing/2014/main" id="{555657B5-12CD-4097-BB51-5F9FEFEE7611}"/>
                </a:ext>
              </a:extLst>
            </p:cNvPr>
            <p:cNvPicPr>
              <a:picLocks noChangeAspect="1"/>
            </p:cNvPicPr>
            <p:nvPr/>
          </p:nvPicPr>
          <p:blipFill>
            <a:blip r:embed="rId4"/>
            <a:stretch>
              <a:fillRect/>
            </a:stretch>
          </p:blipFill>
          <p:spPr>
            <a:xfrm>
              <a:off x="665815" y="292100"/>
              <a:ext cx="9381938" cy="5930900"/>
            </a:xfrm>
            <a:prstGeom prst="rect">
              <a:avLst/>
            </a:prstGeom>
          </p:spPr>
        </p:pic>
        <p:pic>
          <p:nvPicPr>
            <p:cNvPr id="18" name="Billede 17">
              <a:extLst>
                <a:ext uri="{FF2B5EF4-FFF2-40B4-BE49-F238E27FC236}">
                  <a16:creationId xmlns:a16="http://schemas.microsoft.com/office/drawing/2014/main" id="{A0FFAF01-8BE8-4998-8AD7-5BDFA3912250}"/>
                </a:ext>
              </a:extLst>
            </p:cNvPr>
            <p:cNvPicPr>
              <a:picLocks noChangeAspect="1"/>
            </p:cNvPicPr>
            <p:nvPr/>
          </p:nvPicPr>
          <p:blipFill>
            <a:blip r:embed="rId5"/>
            <a:stretch>
              <a:fillRect/>
            </a:stretch>
          </p:blipFill>
          <p:spPr>
            <a:xfrm>
              <a:off x="2929847" y="2037739"/>
              <a:ext cx="1567728" cy="1604843"/>
            </a:xfrm>
            <a:prstGeom prst="rect">
              <a:avLst/>
            </a:prstGeom>
          </p:spPr>
        </p:pic>
        <p:pic>
          <p:nvPicPr>
            <p:cNvPr id="19" name="Billede 18">
              <a:extLst>
                <a:ext uri="{FF2B5EF4-FFF2-40B4-BE49-F238E27FC236}">
                  <a16:creationId xmlns:a16="http://schemas.microsoft.com/office/drawing/2014/main" id="{01BBBBAF-F702-405D-8997-E904E5D7C65E}"/>
                </a:ext>
              </a:extLst>
            </p:cNvPr>
            <p:cNvPicPr>
              <a:picLocks noChangeAspect="1"/>
            </p:cNvPicPr>
            <p:nvPr/>
          </p:nvPicPr>
          <p:blipFill>
            <a:blip r:embed="rId6"/>
            <a:stretch>
              <a:fillRect/>
            </a:stretch>
          </p:blipFill>
          <p:spPr>
            <a:xfrm>
              <a:off x="5224412" y="2665234"/>
              <a:ext cx="4320253" cy="2957930"/>
            </a:xfrm>
            <a:prstGeom prst="rect">
              <a:avLst/>
            </a:prstGeom>
          </p:spPr>
        </p:pic>
        <p:sp>
          <p:nvSpPr>
            <p:cNvPr id="20" name="Pil: bøjet 19">
              <a:extLst>
                <a:ext uri="{FF2B5EF4-FFF2-40B4-BE49-F238E27FC236}">
                  <a16:creationId xmlns:a16="http://schemas.microsoft.com/office/drawing/2014/main" id="{6A80F252-E5DC-43DF-8BF3-5C9CF8221C43}"/>
                </a:ext>
              </a:extLst>
            </p:cNvPr>
            <p:cNvSpPr/>
            <p:nvPr/>
          </p:nvSpPr>
          <p:spPr>
            <a:xfrm flipV="1">
              <a:off x="1553677" y="2871034"/>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Pil: bøjet 20">
              <a:extLst>
                <a:ext uri="{FF2B5EF4-FFF2-40B4-BE49-F238E27FC236}">
                  <a16:creationId xmlns:a16="http://schemas.microsoft.com/office/drawing/2014/main" id="{135FD0D7-BE12-45DA-AED7-CAE1394B7ED2}"/>
                </a:ext>
              </a:extLst>
            </p:cNvPr>
            <p:cNvSpPr/>
            <p:nvPr/>
          </p:nvSpPr>
          <p:spPr>
            <a:xfrm flipV="1">
              <a:off x="3713711" y="3789505"/>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grpSp>
    </p:spTree>
    <p:extLst>
      <p:ext uri="{BB962C8B-B14F-4D97-AF65-F5344CB8AC3E}">
        <p14:creationId xmlns:p14="http://schemas.microsoft.com/office/powerpoint/2010/main" val="1885797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Supplerende Materiale</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p:txBody>
          <a:bodyPr>
            <a:normAutofit fontScale="55000" lnSpcReduction="20000"/>
          </a:bodyPr>
          <a:lstStyle/>
          <a:p>
            <a:r>
              <a:rPr lang="da-DK" dirty="0"/>
              <a:t>Skift mellem fortolkere. På PC/MAC skift til på Micro:Bit</a:t>
            </a:r>
          </a:p>
          <a:p>
            <a:r>
              <a:rPr lang="da-DK" dirty="0"/>
              <a:t>Installation af MicroPython fortolker på Micro:Bit </a:t>
            </a:r>
          </a:p>
          <a:p>
            <a:r>
              <a:rPr lang="da-DK" dirty="0"/>
              <a:t>Sammenligning MakeCode Blokprogrammering og MicroPython</a:t>
            </a:r>
          </a:p>
          <a:p>
            <a:r>
              <a:rPr lang="da-DK" dirty="0"/>
              <a:t>Sammenligning MicroPython og Arduino C</a:t>
            </a:r>
          </a:p>
          <a:p>
            <a:r>
              <a:rPr lang="da-DK" dirty="0"/>
              <a:t>Samling af links til materiale, som der henvises til undervejs.</a:t>
            </a:r>
          </a:p>
          <a:p>
            <a:r>
              <a:rPr lang="da-DK" dirty="0"/>
              <a:t> </a:t>
            </a:r>
          </a:p>
        </p:txBody>
      </p:sp>
      <p:grpSp>
        <p:nvGrpSpPr>
          <p:cNvPr id="4" name="Gruppe 3">
            <a:extLst>
              <a:ext uri="{FF2B5EF4-FFF2-40B4-BE49-F238E27FC236}">
                <a16:creationId xmlns:a16="http://schemas.microsoft.com/office/drawing/2014/main" id="{A75A9480-3500-4B32-ABB4-E6A2B203B5A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A975B116-567C-43D6-9D96-BA0233F9943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F75D146-8256-4A05-A34D-F540B6C2F8B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3F5AE74-1849-4D51-90AC-2285FD2D608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5422912-FA73-4AB4-8215-701F0965FE62}"/>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92129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e 19">
            <a:extLst>
              <a:ext uri="{FF2B5EF4-FFF2-40B4-BE49-F238E27FC236}">
                <a16:creationId xmlns:a16="http://schemas.microsoft.com/office/drawing/2014/main" id="{0D775629-9D96-4CF2-B8AF-924929455E69}"/>
              </a:ext>
            </a:extLst>
          </p:cNvPr>
          <p:cNvGrpSpPr/>
          <p:nvPr/>
        </p:nvGrpSpPr>
        <p:grpSpPr>
          <a:xfrm>
            <a:off x="558800" y="1279723"/>
            <a:ext cx="7950200" cy="5348423"/>
            <a:chOff x="127000" y="229854"/>
            <a:chExt cx="8809784" cy="6267503"/>
          </a:xfrm>
        </p:grpSpPr>
        <p:pic>
          <p:nvPicPr>
            <p:cNvPr id="3" name="Billede 2">
              <a:extLst>
                <a:ext uri="{FF2B5EF4-FFF2-40B4-BE49-F238E27FC236}">
                  <a16:creationId xmlns:a16="http://schemas.microsoft.com/office/drawing/2014/main" id="{A0AA8831-1402-448A-A6C0-1F88B1465B1B}"/>
                </a:ext>
              </a:extLst>
            </p:cNvPr>
            <p:cNvPicPr>
              <a:picLocks noChangeAspect="1"/>
            </p:cNvPicPr>
            <p:nvPr/>
          </p:nvPicPr>
          <p:blipFill>
            <a:blip r:embed="rId3"/>
            <a:stretch>
              <a:fillRect/>
            </a:stretch>
          </p:blipFill>
          <p:spPr>
            <a:xfrm>
              <a:off x="127000" y="229854"/>
              <a:ext cx="8397835" cy="5294645"/>
            </a:xfrm>
            <a:prstGeom prst="rect">
              <a:avLst/>
            </a:prstGeom>
          </p:spPr>
        </p:pic>
        <p:pic>
          <p:nvPicPr>
            <p:cNvPr id="9" name="Billede 8">
              <a:extLst>
                <a:ext uri="{FF2B5EF4-FFF2-40B4-BE49-F238E27FC236}">
                  <a16:creationId xmlns:a16="http://schemas.microsoft.com/office/drawing/2014/main" id="{6E1FF544-1213-4462-A3D6-5E0AA7FAAF5E}"/>
                </a:ext>
              </a:extLst>
            </p:cNvPr>
            <p:cNvPicPr>
              <a:picLocks noChangeAspect="1"/>
            </p:cNvPicPr>
            <p:nvPr/>
          </p:nvPicPr>
          <p:blipFill>
            <a:blip r:embed="rId4"/>
            <a:stretch>
              <a:fillRect/>
            </a:stretch>
          </p:blipFill>
          <p:spPr>
            <a:xfrm>
              <a:off x="5797115" y="2075626"/>
              <a:ext cx="3139669" cy="2718935"/>
            </a:xfrm>
            <a:prstGeom prst="rect">
              <a:avLst/>
            </a:prstGeom>
          </p:spPr>
        </p:pic>
        <p:pic>
          <p:nvPicPr>
            <p:cNvPr id="11" name="Billede 10">
              <a:extLst>
                <a:ext uri="{FF2B5EF4-FFF2-40B4-BE49-F238E27FC236}">
                  <a16:creationId xmlns:a16="http://schemas.microsoft.com/office/drawing/2014/main" id="{3AA69024-9263-4757-9365-553E9243AAF5}"/>
                </a:ext>
              </a:extLst>
            </p:cNvPr>
            <p:cNvPicPr>
              <a:picLocks noChangeAspect="1"/>
            </p:cNvPicPr>
            <p:nvPr/>
          </p:nvPicPr>
          <p:blipFill>
            <a:blip r:embed="rId5"/>
            <a:stretch>
              <a:fillRect/>
            </a:stretch>
          </p:blipFill>
          <p:spPr>
            <a:xfrm>
              <a:off x="127000" y="5873231"/>
              <a:ext cx="8397836" cy="624126"/>
            </a:xfrm>
            <a:prstGeom prst="rect">
              <a:avLst/>
            </a:prstGeom>
          </p:spPr>
        </p:pic>
        <p:pic>
          <p:nvPicPr>
            <p:cNvPr id="13" name="Billede 12">
              <a:extLst>
                <a:ext uri="{FF2B5EF4-FFF2-40B4-BE49-F238E27FC236}">
                  <a16:creationId xmlns:a16="http://schemas.microsoft.com/office/drawing/2014/main" id="{753EBEBD-7C64-49C3-8457-7363DF9BA624}"/>
                </a:ext>
              </a:extLst>
            </p:cNvPr>
            <p:cNvPicPr>
              <a:picLocks noChangeAspect="1"/>
            </p:cNvPicPr>
            <p:nvPr/>
          </p:nvPicPr>
          <p:blipFill>
            <a:blip r:embed="rId6"/>
            <a:stretch>
              <a:fillRect/>
            </a:stretch>
          </p:blipFill>
          <p:spPr>
            <a:xfrm>
              <a:off x="2854719" y="1374136"/>
              <a:ext cx="2942396" cy="2540198"/>
            </a:xfrm>
            <a:prstGeom prst="rect">
              <a:avLst/>
            </a:prstGeom>
          </p:spPr>
        </p:pic>
        <p:sp>
          <p:nvSpPr>
            <p:cNvPr id="14" name="Pil: bøjet 13">
              <a:extLst>
                <a:ext uri="{FF2B5EF4-FFF2-40B4-BE49-F238E27FC236}">
                  <a16:creationId xmlns:a16="http://schemas.microsoft.com/office/drawing/2014/main" id="{33114239-93D3-4CA0-AE00-577E2BFBDC20}"/>
                </a:ext>
              </a:extLst>
            </p:cNvPr>
            <p:cNvSpPr/>
            <p:nvPr/>
          </p:nvSpPr>
          <p:spPr>
            <a:xfrm flipV="1">
              <a:off x="1845777" y="3299217"/>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16" name="Pil: bøjet 15">
              <a:extLst>
                <a:ext uri="{FF2B5EF4-FFF2-40B4-BE49-F238E27FC236}">
                  <a16:creationId xmlns:a16="http://schemas.microsoft.com/office/drawing/2014/main" id="{5A6AECBC-0AFE-446D-B4D1-48898D46FA65}"/>
                </a:ext>
              </a:extLst>
            </p:cNvPr>
            <p:cNvSpPr/>
            <p:nvPr/>
          </p:nvSpPr>
          <p:spPr>
            <a:xfrm flipV="1">
              <a:off x="4325917" y="4058328"/>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grpSp>
      <p:sp>
        <p:nvSpPr>
          <p:cNvPr id="17" name="Tekstfelt 16">
            <a:extLst>
              <a:ext uri="{FF2B5EF4-FFF2-40B4-BE49-F238E27FC236}">
                <a16:creationId xmlns:a16="http://schemas.microsoft.com/office/drawing/2014/main" id="{B3729947-61DA-4669-87A0-7839B89CBA53}"/>
              </a:ext>
            </a:extLst>
          </p:cNvPr>
          <p:cNvSpPr txBox="1"/>
          <p:nvPr/>
        </p:nvSpPr>
        <p:spPr>
          <a:xfrm>
            <a:off x="6464300" y="5619785"/>
            <a:ext cx="5168900" cy="307777"/>
          </a:xfrm>
          <a:prstGeom prst="rect">
            <a:avLst/>
          </a:prstGeom>
          <a:noFill/>
        </p:spPr>
        <p:txBody>
          <a:bodyPr wrap="square" rtlCol="0">
            <a:spAutoFit/>
          </a:bodyPr>
          <a:lstStyle/>
          <a:p>
            <a:r>
              <a:rPr lang="da-DK" sz="1400" dirty="0"/>
              <a:t>Shell når Micro:Bit er klar til at eksekvere et MicroPython program</a:t>
            </a:r>
          </a:p>
        </p:txBody>
      </p:sp>
      <p:sp>
        <p:nvSpPr>
          <p:cNvPr id="18" name="Tekstfelt 17">
            <a:extLst>
              <a:ext uri="{FF2B5EF4-FFF2-40B4-BE49-F238E27FC236}">
                <a16:creationId xmlns:a16="http://schemas.microsoft.com/office/drawing/2014/main" id="{C3368746-FB83-4FB2-9AD0-955292892232}"/>
              </a:ext>
            </a:extLst>
          </p:cNvPr>
          <p:cNvSpPr txBox="1"/>
          <p:nvPr/>
        </p:nvSpPr>
        <p:spPr>
          <a:xfrm>
            <a:off x="6464300" y="6289252"/>
            <a:ext cx="5168900" cy="307777"/>
          </a:xfrm>
          <a:prstGeom prst="rect">
            <a:avLst/>
          </a:prstGeom>
          <a:noFill/>
        </p:spPr>
        <p:txBody>
          <a:bodyPr wrap="square" rtlCol="0">
            <a:spAutoFit/>
          </a:bodyPr>
          <a:lstStyle/>
          <a:p>
            <a:r>
              <a:rPr lang="da-DK" sz="1400" dirty="0"/>
              <a:t>Shell når PC/MAC er klar til at eksekvere et Python program</a:t>
            </a:r>
          </a:p>
        </p:txBody>
      </p:sp>
      <p:sp>
        <p:nvSpPr>
          <p:cNvPr id="19" name="Tekstfelt 18">
            <a:extLst>
              <a:ext uri="{FF2B5EF4-FFF2-40B4-BE49-F238E27FC236}">
                <a16:creationId xmlns:a16="http://schemas.microsoft.com/office/drawing/2014/main" id="{FF7B8B0C-60E3-44DE-84B3-956F53AD9127}"/>
              </a:ext>
            </a:extLst>
          </p:cNvPr>
          <p:cNvSpPr txBox="1"/>
          <p:nvPr/>
        </p:nvSpPr>
        <p:spPr>
          <a:xfrm>
            <a:off x="8811652" y="2951946"/>
            <a:ext cx="2540949" cy="954107"/>
          </a:xfrm>
          <a:prstGeom prst="rect">
            <a:avLst/>
          </a:prstGeom>
          <a:noFill/>
        </p:spPr>
        <p:txBody>
          <a:bodyPr wrap="square" rtlCol="0">
            <a:spAutoFit/>
          </a:bodyPr>
          <a:lstStyle/>
          <a:p>
            <a:r>
              <a:rPr lang="da-DK" sz="1400" dirty="0"/>
              <a:t>Sekvens når man skifter mellem</a:t>
            </a:r>
          </a:p>
          <a:p>
            <a:r>
              <a:rPr lang="da-DK" sz="1400" dirty="0"/>
              <a:t>Fortolkere (maskiner) at udføre Python/</a:t>
            </a:r>
            <a:r>
              <a:rPr lang="da-DK" sz="1400" dirty="0" err="1"/>
              <a:t>Micropython</a:t>
            </a:r>
            <a:r>
              <a:rPr lang="da-DK" sz="1400" dirty="0"/>
              <a:t> programmer på. </a:t>
            </a:r>
          </a:p>
        </p:txBody>
      </p:sp>
      <p:grpSp>
        <p:nvGrpSpPr>
          <p:cNvPr id="12" name="Gruppe 11">
            <a:extLst>
              <a:ext uri="{FF2B5EF4-FFF2-40B4-BE49-F238E27FC236}">
                <a16:creationId xmlns:a16="http://schemas.microsoft.com/office/drawing/2014/main" id="{83CEDDA4-334F-4D42-A1BA-0311F40A4BAC}"/>
              </a:ext>
            </a:extLst>
          </p:cNvPr>
          <p:cNvGrpSpPr/>
          <p:nvPr/>
        </p:nvGrpSpPr>
        <p:grpSpPr>
          <a:xfrm>
            <a:off x="778117" y="365125"/>
            <a:ext cx="10941707" cy="892551"/>
            <a:chOff x="778117" y="365125"/>
            <a:chExt cx="10941707" cy="892551"/>
          </a:xfrm>
        </p:grpSpPr>
        <p:grpSp>
          <p:nvGrpSpPr>
            <p:cNvPr id="15" name="Gruppe 14">
              <a:extLst>
                <a:ext uri="{FF2B5EF4-FFF2-40B4-BE49-F238E27FC236}">
                  <a16:creationId xmlns:a16="http://schemas.microsoft.com/office/drawing/2014/main" id="{3FB08DCD-6147-4F21-81E9-D22A54BE3F15}"/>
                </a:ext>
              </a:extLst>
            </p:cNvPr>
            <p:cNvGrpSpPr/>
            <p:nvPr/>
          </p:nvGrpSpPr>
          <p:grpSpPr>
            <a:xfrm>
              <a:off x="10313849" y="365125"/>
              <a:ext cx="1405975" cy="880659"/>
              <a:chOff x="10253785" y="5612216"/>
              <a:chExt cx="1405975" cy="880659"/>
            </a:xfrm>
          </p:grpSpPr>
          <p:pic>
            <p:nvPicPr>
              <p:cNvPr id="22" name="Picture 12" descr="Et billede, der indeholder bordservice, plade, service&#10;&#10;Beskrivelse, der er oprettet med meget høj tiltro">
                <a:extLst>
                  <a:ext uri="{FF2B5EF4-FFF2-40B4-BE49-F238E27FC236}">
                    <a16:creationId xmlns:a16="http://schemas.microsoft.com/office/drawing/2014/main" id="{B31C259E-B135-4726-B632-E430EA30D679}"/>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23" name="Tekstfelt 22">
                <a:extLst>
                  <a:ext uri="{FF2B5EF4-FFF2-40B4-BE49-F238E27FC236}">
                    <a16:creationId xmlns:a16="http://schemas.microsoft.com/office/drawing/2014/main" id="{FF8E9910-6579-427A-99E3-B3EEBA2FEF4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1" name="Tekstfelt 20">
              <a:extLst>
                <a:ext uri="{FF2B5EF4-FFF2-40B4-BE49-F238E27FC236}">
                  <a16:creationId xmlns:a16="http://schemas.microsoft.com/office/drawing/2014/main" id="{69EE7D8E-9BD0-429F-A8F8-74748C80F02B}"/>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Skift mellem fortolkere</a:t>
              </a:r>
            </a:p>
          </p:txBody>
        </p:sp>
      </p:grpSp>
    </p:spTree>
    <p:extLst>
      <p:ext uri="{BB962C8B-B14F-4D97-AF65-F5344CB8AC3E}">
        <p14:creationId xmlns:p14="http://schemas.microsoft.com/office/powerpoint/2010/main" val="6400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1688FFB7-1F74-474D-B1FD-0A826466E8F9}"/>
              </a:ext>
            </a:extLst>
          </p:cNvPr>
          <p:cNvGrpSpPr/>
          <p:nvPr/>
        </p:nvGrpSpPr>
        <p:grpSpPr>
          <a:xfrm>
            <a:off x="304801" y="1536701"/>
            <a:ext cx="8775699" cy="4902199"/>
            <a:chOff x="215901" y="254001"/>
            <a:chExt cx="9626845" cy="5598736"/>
          </a:xfrm>
        </p:grpSpPr>
        <p:pic>
          <p:nvPicPr>
            <p:cNvPr id="5" name="Billede 4">
              <a:extLst>
                <a:ext uri="{FF2B5EF4-FFF2-40B4-BE49-F238E27FC236}">
                  <a16:creationId xmlns:a16="http://schemas.microsoft.com/office/drawing/2014/main" id="{F98516A6-4DC4-4277-9819-560A45C3E2E4}"/>
                </a:ext>
              </a:extLst>
            </p:cNvPr>
            <p:cNvPicPr>
              <a:picLocks noChangeAspect="1"/>
            </p:cNvPicPr>
            <p:nvPr/>
          </p:nvPicPr>
          <p:blipFill>
            <a:blip r:embed="rId3"/>
            <a:stretch>
              <a:fillRect/>
            </a:stretch>
          </p:blipFill>
          <p:spPr>
            <a:xfrm>
              <a:off x="215901" y="254001"/>
              <a:ext cx="9156700" cy="5598736"/>
            </a:xfrm>
            <a:prstGeom prst="rect">
              <a:avLst/>
            </a:prstGeom>
          </p:spPr>
        </p:pic>
        <p:pic>
          <p:nvPicPr>
            <p:cNvPr id="7" name="Billede 6">
              <a:extLst>
                <a:ext uri="{FF2B5EF4-FFF2-40B4-BE49-F238E27FC236}">
                  <a16:creationId xmlns:a16="http://schemas.microsoft.com/office/drawing/2014/main" id="{7947083E-2F89-4B30-9E77-892578D6C5D9}"/>
                </a:ext>
              </a:extLst>
            </p:cNvPr>
            <p:cNvPicPr>
              <a:picLocks noChangeAspect="1"/>
            </p:cNvPicPr>
            <p:nvPr/>
          </p:nvPicPr>
          <p:blipFill>
            <a:blip r:embed="rId4"/>
            <a:stretch>
              <a:fillRect/>
            </a:stretch>
          </p:blipFill>
          <p:spPr>
            <a:xfrm>
              <a:off x="3314699" y="1788759"/>
              <a:ext cx="3087597" cy="2683108"/>
            </a:xfrm>
            <a:prstGeom prst="rect">
              <a:avLst/>
            </a:prstGeom>
          </p:spPr>
        </p:pic>
        <p:pic>
          <p:nvPicPr>
            <p:cNvPr id="9" name="Billede 8">
              <a:extLst>
                <a:ext uri="{FF2B5EF4-FFF2-40B4-BE49-F238E27FC236}">
                  <a16:creationId xmlns:a16="http://schemas.microsoft.com/office/drawing/2014/main" id="{3C96E1E7-974B-40D9-AB1D-42315DFB69DA}"/>
                </a:ext>
              </a:extLst>
            </p:cNvPr>
            <p:cNvPicPr>
              <a:picLocks noChangeAspect="1"/>
            </p:cNvPicPr>
            <p:nvPr/>
          </p:nvPicPr>
          <p:blipFill>
            <a:blip r:embed="rId5"/>
            <a:stretch>
              <a:fillRect/>
            </a:stretch>
          </p:blipFill>
          <p:spPr>
            <a:xfrm>
              <a:off x="6968547" y="2966718"/>
              <a:ext cx="2874199" cy="2258637"/>
            </a:xfrm>
            <a:prstGeom prst="rect">
              <a:avLst/>
            </a:prstGeom>
          </p:spPr>
        </p:pic>
        <p:sp>
          <p:nvSpPr>
            <p:cNvPr id="10" name="Pil: bøjet 9">
              <a:extLst>
                <a:ext uri="{FF2B5EF4-FFF2-40B4-BE49-F238E27FC236}">
                  <a16:creationId xmlns:a16="http://schemas.microsoft.com/office/drawing/2014/main" id="{93300ED3-F6E8-4CFB-B190-8BADFAB0A943}"/>
                </a:ext>
              </a:extLst>
            </p:cNvPr>
            <p:cNvSpPr/>
            <p:nvPr/>
          </p:nvSpPr>
          <p:spPr>
            <a:xfrm flipV="1">
              <a:off x="2118319" y="3658434"/>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11" name="Pil: højre 10">
              <a:extLst>
                <a:ext uri="{FF2B5EF4-FFF2-40B4-BE49-F238E27FC236}">
                  <a16:creationId xmlns:a16="http://schemas.microsoft.com/office/drawing/2014/main" id="{BD7DED8A-E46F-4489-B12C-D73728F6C4F9}"/>
                </a:ext>
              </a:extLst>
            </p:cNvPr>
            <p:cNvSpPr/>
            <p:nvPr/>
          </p:nvSpPr>
          <p:spPr>
            <a:xfrm>
              <a:off x="6354243" y="3995859"/>
              <a:ext cx="566251" cy="200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Ellipse 11">
              <a:extLst>
                <a:ext uri="{FF2B5EF4-FFF2-40B4-BE49-F238E27FC236}">
                  <a16:creationId xmlns:a16="http://schemas.microsoft.com/office/drawing/2014/main" id="{3E526755-89A4-49BA-A1FD-B0D34F51C80C}"/>
                </a:ext>
              </a:extLst>
            </p:cNvPr>
            <p:cNvSpPr/>
            <p:nvPr/>
          </p:nvSpPr>
          <p:spPr>
            <a:xfrm>
              <a:off x="5344973" y="3837379"/>
              <a:ext cx="982143" cy="517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grpSp>
        <p:nvGrpSpPr>
          <p:cNvPr id="13" name="Gruppe 12">
            <a:extLst>
              <a:ext uri="{FF2B5EF4-FFF2-40B4-BE49-F238E27FC236}">
                <a16:creationId xmlns:a16="http://schemas.microsoft.com/office/drawing/2014/main" id="{BC8BFC4A-C65F-4FFB-A6F5-78DA86179A30}"/>
              </a:ext>
            </a:extLst>
          </p:cNvPr>
          <p:cNvGrpSpPr/>
          <p:nvPr/>
        </p:nvGrpSpPr>
        <p:grpSpPr>
          <a:xfrm>
            <a:off x="778117" y="365125"/>
            <a:ext cx="10941707" cy="892551"/>
            <a:chOff x="778117" y="365125"/>
            <a:chExt cx="10941707" cy="892551"/>
          </a:xfrm>
        </p:grpSpPr>
        <p:grpSp>
          <p:nvGrpSpPr>
            <p:cNvPr id="14" name="Gruppe 13">
              <a:extLst>
                <a:ext uri="{FF2B5EF4-FFF2-40B4-BE49-F238E27FC236}">
                  <a16:creationId xmlns:a16="http://schemas.microsoft.com/office/drawing/2014/main" id="{A1E0BF39-D299-4874-A609-F20DFC2F7DBF}"/>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610EA191-CEFA-4693-8C37-CA176FF99ECB}"/>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EB42389E-FA99-41C3-A5AD-8AA5A069E2F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5" name="Tekstfelt 14">
              <a:extLst>
                <a:ext uri="{FF2B5EF4-FFF2-40B4-BE49-F238E27FC236}">
                  <a16:creationId xmlns:a16="http://schemas.microsoft.com/office/drawing/2014/main" id="{12B3D71E-4553-4EA3-BEF5-D4DC8D391BAC}"/>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Installation af MicroPython på Micro:Bit</a:t>
              </a:r>
            </a:p>
          </p:txBody>
        </p:sp>
      </p:grpSp>
    </p:spTree>
    <p:extLst>
      <p:ext uri="{BB962C8B-B14F-4D97-AF65-F5344CB8AC3E}">
        <p14:creationId xmlns:p14="http://schemas.microsoft.com/office/powerpoint/2010/main" val="1853234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CEDDA1E6-D02C-426C-838D-83D7F17A22DE}"/>
              </a:ext>
            </a:extLst>
          </p:cNvPr>
          <p:cNvSpPr txBox="1"/>
          <p:nvPr/>
        </p:nvSpPr>
        <p:spPr>
          <a:xfrm>
            <a:off x="476250" y="313383"/>
            <a:ext cx="10144858" cy="707886"/>
          </a:xfrm>
          <a:prstGeom prst="rect">
            <a:avLst/>
          </a:prstGeom>
          <a:noFill/>
        </p:spPr>
        <p:txBody>
          <a:bodyPr wrap="square" rtlCol="0">
            <a:spAutoFit/>
          </a:bodyPr>
          <a:lstStyle/>
          <a:p>
            <a:r>
              <a:rPr lang="da-DK" sz="4000" dirty="0"/>
              <a:t>Spor 1 Modul a: </a:t>
            </a:r>
            <a:r>
              <a:rPr lang="da-DK" sz="2400" dirty="0" err="1"/>
              <a:t>Makecode</a:t>
            </a:r>
            <a:r>
              <a:rPr lang="da-DK" sz="2400" dirty="0"/>
              <a:t> </a:t>
            </a:r>
            <a:r>
              <a:rPr lang="da-DK" sz="2400" dirty="0" err="1"/>
              <a:t>python</a:t>
            </a:r>
            <a:r>
              <a:rPr lang="da-DK" sz="2400" dirty="0"/>
              <a:t> </a:t>
            </a:r>
            <a:r>
              <a:rPr lang="da-DK" sz="2400" dirty="0" err="1"/>
              <a:t>vs</a:t>
            </a:r>
            <a:r>
              <a:rPr lang="da-DK" sz="2400" dirty="0"/>
              <a:t> MicroPython </a:t>
            </a:r>
          </a:p>
        </p:txBody>
      </p:sp>
      <p:pic>
        <p:nvPicPr>
          <p:cNvPr id="11" name="Billede 10">
            <a:extLst>
              <a:ext uri="{FF2B5EF4-FFF2-40B4-BE49-F238E27FC236}">
                <a16:creationId xmlns:a16="http://schemas.microsoft.com/office/drawing/2014/main" id="{7ED6258F-1259-4026-A340-D8238BCEAA49}"/>
              </a:ext>
            </a:extLst>
          </p:cNvPr>
          <p:cNvPicPr>
            <a:picLocks noChangeAspect="1"/>
          </p:cNvPicPr>
          <p:nvPr/>
        </p:nvPicPr>
        <p:blipFill>
          <a:blip r:embed="rId3"/>
          <a:stretch>
            <a:fillRect/>
          </a:stretch>
        </p:blipFill>
        <p:spPr>
          <a:xfrm>
            <a:off x="765514" y="1524384"/>
            <a:ext cx="5321846" cy="3352763"/>
          </a:xfrm>
          <a:prstGeom prst="rect">
            <a:avLst/>
          </a:prstGeom>
        </p:spPr>
      </p:pic>
      <p:pic>
        <p:nvPicPr>
          <p:cNvPr id="13" name="Billede 12">
            <a:extLst>
              <a:ext uri="{FF2B5EF4-FFF2-40B4-BE49-F238E27FC236}">
                <a16:creationId xmlns:a16="http://schemas.microsoft.com/office/drawing/2014/main" id="{AEFA5899-133C-4F7E-83B1-C33F3C3BC6C5}"/>
              </a:ext>
            </a:extLst>
          </p:cNvPr>
          <p:cNvPicPr>
            <a:picLocks noChangeAspect="1"/>
          </p:cNvPicPr>
          <p:nvPr/>
        </p:nvPicPr>
        <p:blipFill>
          <a:blip r:embed="rId4"/>
          <a:stretch>
            <a:fillRect/>
          </a:stretch>
        </p:blipFill>
        <p:spPr>
          <a:xfrm>
            <a:off x="6382326" y="2819400"/>
            <a:ext cx="5183004" cy="3339541"/>
          </a:xfrm>
          <a:prstGeom prst="rect">
            <a:avLst/>
          </a:prstGeom>
        </p:spPr>
      </p:pic>
      <p:sp>
        <p:nvSpPr>
          <p:cNvPr id="15" name="Tekstfelt 14">
            <a:extLst>
              <a:ext uri="{FF2B5EF4-FFF2-40B4-BE49-F238E27FC236}">
                <a16:creationId xmlns:a16="http://schemas.microsoft.com/office/drawing/2014/main" id="{B2AD7925-6741-4BDA-8D4C-91DD5C4A2DF9}"/>
              </a:ext>
            </a:extLst>
          </p:cNvPr>
          <p:cNvSpPr txBox="1"/>
          <p:nvPr/>
        </p:nvSpPr>
        <p:spPr>
          <a:xfrm>
            <a:off x="765514" y="6305946"/>
            <a:ext cx="6898640" cy="369332"/>
          </a:xfrm>
          <a:prstGeom prst="rect">
            <a:avLst/>
          </a:prstGeom>
          <a:noFill/>
        </p:spPr>
        <p:txBody>
          <a:bodyPr wrap="square">
            <a:spAutoFit/>
          </a:bodyPr>
          <a:lstStyle/>
          <a:p>
            <a:r>
              <a:rPr lang="da-DK" dirty="0">
                <a:hlinkClick r:id="rId5"/>
              </a:rPr>
              <a:t>MakeCode Python and MicroPython : Help &amp; Support (microbit.org)</a:t>
            </a:r>
            <a:endParaRPr lang="da-DK" dirty="0"/>
          </a:p>
        </p:txBody>
      </p:sp>
      <p:grpSp>
        <p:nvGrpSpPr>
          <p:cNvPr id="6" name="Gruppe 5">
            <a:extLst>
              <a:ext uri="{FF2B5EF4-FFF2-40B4-BE49-F238E27FC236}">
                <a16:creationId xmlns:a16="http://schemas.microsoft.com/office/drawing/2014/main" id="{0E7A2F19-3308-435B-AF10-12E7C32AD759}"/>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4A76EE2C-4330-4419-9701-D65F6D60F578}"/>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30F4FACA-9DDD-400E-B6FD-2915C5E4B330}"/>
                </a:ext>
              </a:extLst>
            </p:cNvPr>
            <p:cNvSpPr txBox="1"/>
            <p:nvPr/>
          </p:nvSpPr>
          <p:spPr>
            <a:xfrm>
              <a:off x="10253785" y="5612216"/>
              <a:ext cx="1251752" cy="246221"/>
            </a:xfrm>
            <a:prstGeom prst="rect">
              <a:avLst/>
            </a:prstGeom>
            <a:noFill/>
          </p:spPr>
          <p:txBody>
            <a:bodyPr wrap="square" rtlCol="0">
              <a:spAutoFit/>
            </a:bodyPr>
            <a:lstStyle/>
            <a:p>
              <a:r>
                <a:rPr lang="da-DK" sz="1000" dirty="0"/>
                <a:t>Projekt støttet af:</a:t>
              </a:r>
            </a:p>
          </p:txBody>
        </p:sp>
      </p:grpSp>
    </p:spTree>
    <p:extLst>
      <p:ext uri="{BB962C8B-B14F-4D97-AF65-F5344CB8AC3E}">
        <p14:creationId xmlns:p14="http://schemas.microsoft.com/office/powerpoint/2010/main" val="23681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felt 5">
            <a:extLst>
              <a:ext uri="{FF2B5EF4-FFF2-40B4-BE49-F238E27FC236}">
                <a16:creationId xmlns:a16="http://schemas.microsoft.com/office/drawing/2014/main" id="{8E672FBC-9090-4814-B8C5-49C50EBE122A}"/>
              </a:ext>
            </a:extLst>
          </p:cNvPr>
          <p:cNvSpPr txBox="1"/>
          <p:nvPr/>
        </p:nvSpPr>
        <p:spPr>
          <a:xfrm>
            <a:off x="476250" y="313383"/>
            <a:ext cx="10144858" cy="707886"/>
          </a:xfrm>
          <a:prstGeom prst="rect">
            <a:avLst/>
          </a:prstGeom>
          <a:noFill/>
        </p:spPr>
        <p:txBody>
          <a:bodyPr wrap="square" rtlCol="0">
            <a:spAutoFit/>
          </a:bodyPr>
          <a:lstStyle/>
          <a:p>
            <a:r>
              <a:rPr lang="da-DK" sz="4000" dirty="0"/>
              <a:t>Spor 1 Modul a: </a:t>
            </a:r>
            <a:r>
              <a:rPr lang="da-DK" sz="2400" dirty="0" err="1"/>
              <a:t>Makecode</a:t>
            </a:r>
            <a:r>
              <a:rPr lang="da-DK" sz="2400" dirty="0"/>
              <a:t> (Blok) versus  MicroPython (Tekst)</a:t>
            </a:r>
          </a:p>
        </p:txBody>
      </p:sp>
      <p:pic>
        <p:nvPicPr>
          <p:cNvPr id="10" name="Billede 9">
            <a:extLst>
              <a:ext uri="{FF2B5EF4-FFF2-40B4-BE49-F238E27FC236}">
                <a16:creationId xmlns:a16="http://schemas.microsoft.com/office/drawing/2014/main" id="{C31BFCE6-6FBB-4A1C-930F-11FB2E44A4C5}"/>
              </a:ext>
            </a:extLst>
          </p:cNvPr>
          <p:cNvPicPr>
            <a:picLocks noChangeAspect="1"/>
          </p:cNvPicPr>
          <p:nvPr/>
        </p:nvPicPr>
        <p:blipFill>
          <a:blip r:embed="rId3"/>
          <a:stretch>
            <a:fillRect/>
          </a:stretch>
        </p:blipFill>
        <p:spPr>
          <a:xfrm>
            <a:off x="874395" y="2485683"/>
            <a:ext cx="4972050" cy="2382187"/>
          </a:xfrm>
          <a:prstGeom prst="rect">
            <a:avLst/>
          </a:prstGeom>
        </p:spPr>
      </p:pic>
      <p:pic>
        <p:nvPicPr>
          <p:cNvPr id="12" name="Billede 11">
            <a:extLst>
              <a:ext uri="{FF2B5EF4-FFF2-40B4-BE49-F238E27FC236}">
                <a16:creationId xmlns:a16="http://schemas.microsoft.com/office/drawing/2014/main" id="{93A57ADB-2958-4FFF-A2B9-3855A777A517}"/>
              </a:ext>
            </a:extLst>
          </p:cNvPr>
          <p:cNvPicPr>
            <a:picLocks noChangeAspect="1"/>
          </p:cNvPicPr>
          <p:nvPr/>
        </p:nvPicPr>
        <p:blipFill>
          <a:blip r:embed="rId4"/>
          <a:stretch>
            <a:fillRect/>
          </a:stretch>
        </p:blipFill>
        <p:spPr>
          <a:xfrm>
            <a:off x="6345557" y="2757613"/>
            <a:ext cx="4943475" cy="1838325"/>
          </a:xfrm>
          <a:prstGeom prst="rect">
            <a:avLst/>
          </a:prstGeom>
        </p:spPr>
      </p:pic>
      <p:grpSp>
        <p:nvGrpSpPr>
          <p:cNvPr id="5" name="Gruppe 4">
            <a:extLst>
              <a:ext uri="{FF2B5EF4-FFF2-40B4-BE49-F238E27FC236}">
                <a16:creationId xmlns:a16="http://schemas.microsoft.com/office/drawing/2014/main" id="{BFFD61F5-86F9-4C61-8088-BE7E8B6E5631}"/>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A44FDD7D-B8F0-408B-AF1B-D93A2B8C2144}"/>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B88341A1-D84F-4910-A5F1-FFDB0B598297}"/>
                </a:ext>
              </a:extLst>
            </p:cNvPr>
            <p:cNvSpPr txBox="1"/>
            <p:nvPr/>
          </p:nvSpPr>
          <p:spPr>
            <a:xfrm>
              <a:off x="10253785" y="5612216"/>
              <a:ext cx="1251752" cy="246221"/>
            </a:xfrm>
            <a:prstGeom prst="rect">
              <a:avLst/>
            </a:prstGeom>
            <a:noFill/>
          </p:spPr>
          <p:txBody>
            <a:bodyPr wrap="square" rtlCol="0">
              <a:spAutoFit/>
            </a:bodyPr>
            <a:lstStyle/>
            <a:p>
              <a:r>
                <a:rPr lang="da-DK" sz="1000" dirty="0"/>
                <a:t>Projekt støttet af:</a:t>
              </a:r>
            </a:p>
          </p:txBody>
        </p:sp>
      </p:grpSp>
    </p:spTree>
    <p:extLst>
      <p:ext uri="{BB962C8B-B14F-4D97-AF65-F5344CB8AC3E}">
        <p14:creationId xmlns:p14="http://schemas.microsoft.com/office/powerpoint/2010/main" val="3533936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9430B49E-11D1-4AE7-A079-957CE4227D21}"/>
              </a:ext>
            </a:extLst>
          </p:cNvPr>
          <p:cNvSpPr txBox="1"/>
          <p:nvPr/>
        </p:nvSpPr>
        <p:spPr>
          <a:xfrm>
            <a:off x="476250" y="313383"/>
            <a:ext cx="10144858" cy="707886"/>
          </a:xfrm>
          <a:prstGeom prst="rect">
            <a:avLst/>
          </a:prstGeom>
          <a:noFill/>
        </p:spPr>
        <p:txBody>
          <a:bodyPr wrap="square" rtlCol="0">
            <a:spAutoFit/>
          </a:bodyPr>
          <a:lstStyle/>
          <a:p>
            <a:r>
              <a:rPr lang="da-DK" sz="4000" dirty="0"/>
              <a:t>Spor 1 Modul a: </a:t>
            </a:r>
            <a:r>
              <a:rPr lang="da-DK" sz="2400" dirty="0"/>
              <a:t>Arduino versus MicroPython</a:t>
            </a:r>
          </a:p>
        </p:txBody>
      </p:sp>
      <p:pic>
        <p:nvPicPr>
          <p:cNvPr id="8194" name="Picture 2" descr="Thonny - C:\inventors KIT\MicroPython_for_microbit\Software\readPot.py @ 10: 102 &#10;File Edit View Run Tools Help &#10;readPot.py -k &#10;1 &#10;2 &#10;3 &#10;4 &#10;5 &#10;6 &#10;7 &#10;8 &#10;9 &#10;10 &#10;11 &#10;Shell &#10;580 &#10;553 &#10;560 &#10;# Reading a Potentiometer and set &#10;from microbit import * &#10;while True: &#10;pin2. ) &#10;print(&quot;Ana10g read pin &#10;pine . &#10;sleep(50) &#10;LED intensity accordingly &#10;Import the basic microbit library &#10;read the analog value from potentiometer connected to pin 2 - &#10;print the read value for debug purpose in shell &#10;write the analog value to pin where LED is connected - &#10;here pin e - &#10;T hats a fair latency in this use cas &#10;Pause program fro se msec - &#10;value: &#10;value: &#10;e-1023 &#10;e-1023 ">
            <a:extLst>
              <a:ext uri="{FF2B5EF4-FFF2-40B4-BE49-F238E27FC236}">
                <a16:creationId xmlns:a16="http://schemas.microsoft.com/office/drawing/2014/main" id="{F096CB94-0D6C-4EB4-9CA5-8CC7037A2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338" y="1570791"/>
            <a:ext cx="6595068" cy="3339612"/>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descr="I Arduino I .815 &#10;Fil Rediger Sketch Værktøjer Hjælp &#10;upload &#10;pot_controlled_LED_intensity &#10;// Potentiometer controlled LED intensity. &#10;3; &#10;x &#10;const int LED — &#10;int a; &#10;// Set contant LED pin to #3 that can handle pulse width modulation (simulate analog output) &#10;// Declare variable of integer type. No initial value given as it is used for reading value from pot. &#10;// the setup function runs once when you press reset or power the board &#10;void setup &#10;Serial . begin (9600) ; &#10;pinMode (LED, OUTPUT) ; &#10;// Initialise serial port for printing info on pot values &#10;// Initialise LED pin as output &#10;// the loop function runs over and over again forever &#10;void loop ( ) &#10;analogRead (O) ; &#10;Serial .print (&quot;Ana10g read pin O ' &#10;Serial . print In (a) ; &#10;analogWrite (LED, a) ; &#10;delay (50) ; &#10;read analog input on pin 0 — where potentiometer is connected &#10;for debug purpose — print the read value from potentiometer &#10;do — The readout can be seen in serial monitor &#10;convert read value in range 0—1023 into output value in range 0 to 255 &#10;set LED intensity according to read potentiometer value &#10;Thats a fair latency in this use case. &#10;Pause program for 50 msec — ">
            <a:extLst>
              <a:ext uri="{FF2B5EF4-FFF2-40B4-BE49-F238E27FC236}">
                <a16:creationId xmlns:a16="http://schemas.microsoft.com/office/drawing/2014/main" id="{CD53BDF3-84B1-4F90-AA4A-CB3827EA3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362" y="3397173"/>
            <a:ext cx="6704239" cy="3026460"/>
          </a:xfrm>
          <a:prstGeom prst="rect">
            <a:avLst/>
          </a:prstGeom>
          <a:noFill/>
          <a:extLst>
            <a:ext uri="{909E8E84-426E-40DD-AFC4-6F175D3DCCD1}">
              <a14:hiddenFill xmlns:a14="http://schemas.microsoft.com/office/drawing/2010/main">
                <a:solidFill>
                  <a:srgbClr val="FFFFFF"/>
                </a:solidFill>
              </a14:hiddenFill>
            </a:ext>
          </a:extLst>
        </p:spPr>
      </p:pic>
      <p:sp>
        <p:nvSpPr>
          <p:cNvPr id="2" name="Tekstfelt 1">
            <a:extLst>
              <a:ext uri="{FF2B5EF4-FFF2-40B4-BE49-F238E27FC236}">
                <a16:creationId xmlns:a16="http://schemas.microsoft.com/office/drawing/2014/main" id="{A3EA9916-D54F-4925-B1C8-A131A4080A03}"/>
              </a:ext>
            </a:extLst>
          </p:cNvPr>
          <p:cNvSpPr txBox="1"/>
          <p:nvPr/>
        </p:nvSpPr>
        <p:spPr>
          <a:xfrm>
            <a:off x="501246" y="5128260"/>
            <a:ext cx="3468774" cy="1015663"/>
          </a:xfrm>
          <a:prstGeom prst="rect">
            <a:avLst/>
          </a:prstGeom>
          <a:noFill/>
        </p:spPr>
        <p:txBody>
          <a:bodyPr wrap="square" rtlCol="0">
            <a:spAutoFit/>
          </a:bodyPr>
          <a:lstStyle/>
          <a:p>
            <a:r>
              <a:rPr lang="da-DK" sz="1200" dirty="0"/>
              <a:t>‘Hello </a:t>
            </a:r>
            <a:r>
              <a:rPr lang="da-DK" sz="1200" dirty="0" err="1"/>
              <a:t>world</a:t>
            </a:r>
            <a:r>
              <a:rPr lang="da-DK" sz="1200" dirty="0"/>
              <a:t> eksemplet fra Arduino” Kontroller intensiteten af en lysdiode fra et potentiometer.</a:t>
            </a:r>
          </a:p>
          <a:p>
            <a:endParaRPr lang="da-DK" sz="1200" dirty="0"/>
          </a:p>
          <a:p>
            <a:r>
              <a:rPr lang="da-DK" sz="1200" dirty="0"/>
              <a:t>Med MicroPython på Micro:Bit og med Arduino ”C” på en Arduino Uno. </a:t>
            </a:r>
          </a:p>
        </p:txBody>
      </p:sp>
      <p:grpSp>
        <p:nvGrpSpPr>
          <p:cNvPr id="7" name="Gruppe 6">
            <a:extLst>
              <a:ext uri="{FF2B5EF4-FFF2-40B4-BE49-F238E27FC236}">
                <a16:creationId xmlns:a16="http://schemas.microsoft.com/office/drawing/2014/main" id="{B6D8EFA9-F8EF-4839-B737-9FB4A9A958EB}"/>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04863BAC-87AB-45A1-9D7B-1A2C739F743B}"/>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80DB47D5-C653-413C-ABEC-235234979812}"/>
                </a:ext>
              </a:extLst>
            </p:cNvPr>
            <p:cNvSpPr txBox="1"/>
            <p:nvPr/>
          </p:nvSpPr>
          <p:spPr>
            <a:xfrm>
              <a:off x="10253785" y="5612216"/>
              <a:ext cx="1251752" cy="246221"/>
            </a:xfrm>
            <a:prstGeom prst="rect">
              <a:avLst/>
            </a:prstGeom>
            <a:noFill/>
          </p:spPr>
          <p:txBody>
            <a:bodyPr wrap="square" rtlCol="0">
              <a:spAutoFit/>
            </a:bodyPr>
            <a:lstStyle/>
            <a:p>
              <a:r>
                <a:rPr lang="da-DK" sz="1000" dirty="0"/>
                <a:t>Projekt støttet af:</a:t>
              </a:r>
            </a:p>
          </p:txBody>
        </p:sp>
      </p:grpSp>
      <p:pic>
        <p:nvPicPr>
          <p:cNvPr id="6" name="Billede 5">
            <a:extLst>
              <a:ext uri="{FF2B5EF4-FFF2-40B4-BE49-F238E27FC236}">
                <a16:creationId xmlns:a16="http://schemas.microsoft.com/office/drawing/2014/main" id="{EE5F68A1-78CF-4531-8E9A-AC9940CAA901}"/>
              </a:ext>
            </a:extLst>
          </p:cNvPr>
          <p:cNvPicPr>
            <a:picLocks noChangeAspect="1"/>
          </p:cNvPicPr>
          <p:nvPr/>
        </p:nvPicPr>
        <p:blipFill>
          <a:blip r:embed="rId6"/>
          <a:stretch>
            <a:fillRect/>
          </a:stretch>
        </p:blipFill>
        <p:spPr>
          <a:xfrm>
            <a:off x="476250" y="1617742"/>
            <a:ext cx="2847975" cy="2462970"/>
          </a:xfrm>
          <a:prstGeom prst="rect">
            <a:avLst/>
          </a:prstGeom>
        </p:spPr>
      </p:pic>
    </p:spTree>
    <p:extLst>
      <p:ext uri="{BB962C8B-B14F-4D97-AF65-F5344CB8AC3E}">
        <p14:creationId xmlns:p14="http://schemas.microsoft.com/office/powerpoint/2010/main" val="255817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felt 9">
            <a:extLst>
              <a:ext uri="{FF2B5EF4-FFF2-40B4-BE49-F238E27FC236}">
                <a16:creationId xmlns:a16="http://schemas.microsoft.com/office/drawing/2014/main" id="{9068D12E-E5BD-4D7B-8311-2CA852666030}"/>
              </a:ext>
            </a:extLst>
          </p:cNvPr>
          <p:cNvSpPr txBox="1"/>
          <p:nvPr/>
        </p:nvSpPr>
        <p:spPr>
          <a:xfrm>
            <a:off x="939800" y="1889125"/>
            <a:ext cx="11455400" cy="4247317"/>
          </a:xfrm>
          <a:prstGeom prst="rect">
            <a:avLst/>
          </a:prstGeom>
          <a:noFill/>
        </p:spPr>
        <p:txBody>
          <a:bodyPr wrap="square" rtlCol="0">
            <a:spAutoFit/>
          </a:bodyPr>
          <a:lstStyle/>
          <a:p>
            <a:r>
              <a:rPr lang="da-DK" sz="1400" dirty="0">
                <a:hlinkClick r:id="rId3"/>
              </a:rPr>
              <a:t>Thonny, Python IDE for </a:t>
            </a:r>
            <a:r>
              <a:rPr lang="da-DK" sz="1400" dirty="0" err="1">
                <a:hlinkClick r:id="rId3"/>
              </a:rPr>
              <a:t>beginners</a:t>
            </a:r>
            <a:endParaRPr lang="da-DK" sz="1400" dirty="0">
              <a:hlinkClick r:id="rId4"/>
            </a:endParaRPr>
          </a:p>
          <a:p>
            <a:endParaRPr lang="da-DK" sz="1400" dirty="0">
              <a:hlinkClick r:id="rId4"/>
            </a:endParaRPr>
          </a:p>
          <a:p>
            <a:r>
              <a:rPr lang="da-DK" sz="1400" dirty="0">
                <a:hlinkClick r:id="rId4"/>
              </a:rPr>
              <a:t>Python </a:t>
            </a:r>
            <a:r>
              <a:rPr lang="da-DK" sz="1400" dirty="0" err="1">
                <a:hlinkClick r:id="rId4"/>
              </a:rPr>
              <a:t>Tutorial</a:t>
            </a:r>
            <a:r>
              <a:rPr lang="da-DK" sz="1400" dirty="0">
                <a:hlinkClick r:id="rId4"/>
              </a:rPr>
              <a:t> (w3schools.com)</a:t>
            </a:r>
            <a:endParaRPr lang="da-DK" sz="1400" dirty="0"/>
          </a:p>
          <a:p>
            <a:r>
              <a:rPr lang="da-DK" sz="1400" dirty="0">
                <a:hlinkClick r:id="rId5"/>
              </a:rPr>
              <a:t>BBC micro:bit MicroPython </a:t>
            </a:r>
            <a:r>
              <a:rPr lang="da-DK" sz="1400" dirty="0" err="1">
                <a:hlinkClick r:id="rId5"/>
              </a:rPr>
              <a:t>documentation</a:t>
            </a:r>
            <a:r>
              <a:rPr lang="da-DK" sz="1400" dirty="0">
                <a:hlinkClick r:id="rId5"/>
              </a:rPr>
              <a:t> — BBC micro:bit MicroPython 1.0.1 </a:t>
            </a:r>
            <a:r>
              <a:rPr lang="da-DK" sz="1400" dirty="0" err="1">
                <a:hlinkClick r:id="rId5"/>
              </a:rPr>
              <a:t>documentation</a:t>
            </a:r>
            <a:r>
              <a:rPr lang="da-DK" sz="1400" dirty="0">
                <a:hlinkClick r:id="rId5"/>
              </a:rPr>
              <a:t> (microbit-micropython.readthedocs.io)</a:t>
            </a:r>
            <a:endParaRPr lang="en-US" sz="1400" dirty="0">
              <a:solidFill>
                <a:srgbClr val="0563C1"/>
              </a:solidFill>
              <a:hlinkClick r:id="rId6">
                <a:extLst>
                  <a:ext uri="{A12FA001-AC4F-418D-AE19-62706E023703}">
                    <ahyp:hlinkClr xmlns:ahyp="http://schemas.microsoft.com/office/drawing/2018/hyperlinkcolor" val="tx"/>
                  </a:ext>
                </a:extLst>
              </a:hlinkClick>
            </a:endParaRPr>
          </a:p>
          <a:p>
            <a:endParaRPr lang="en-US" sz="1400" dirty="0">
              <a:solidFill>
                <a:srgbClr val="0563C1"/>
              </a:solidFill>
              <a:hlinkClick r:id="rId6">
                <a:extLst>
                  <a:ext uri="{A12FA001-AC4F-418D-AE19-62706E023703}">
                    <ahyp:hlinkClr xmlns:ahyp="http://schemas.microsoft.com/office/drawing/2018/hyperlinkcolor" val="tx"/>
                  </a:ext>
                </a:extLst>
              </a:hlinkClick>
            </a:endParaRPr>
          </a:p>
          <a:p>
            <a:r>
              <a:rPr lang="en-US" sz="1400" dirty="0">
                <a:solidFill>
                  <a:srgbClr val="0563C1"/>
                </a:solidFill>
                <a:hlinkClick r:id="rId6">
                  <a:extLst>
                    <a:ext uri="{A12FA001-AC4F-418D-AE19-62706E023703}">
                      <ahyp:hlinkClr xmlns:ahyp="http://schemas.microsoft.com/office/drawing/2018/hyperlinkcolor" val="tx"/>
                    </a:ext>
                  </a:extLst>
                </a:hlinkClick>
              </a:rPr>
              <a:t>Stack Overflow Developer Survey 2021</a:t>
            </a:r>
            <a:endParaRPr lang="en-US" sz="1400" dirty="0"/>
          </a:p>
          <a:p>
            <a:r>
              <a:rPr lang="en-US" sz="1400" dirty="0">
                <a:hlinkClick r:id="rId7"/>
              </a:rPr>
              <a:t>Top 15 Programming Languages by Popularity (2004-2019) – YouTube</a:t>
            </a:r>
            <a:endParaRPr lang="en-US" sz="1400" dirty="0"/>
          </a:p>
          <a:p>
            <a:r>
              <a:rPr lang="en-US" sz="1400" dirty="0">
                <a:hlinkClick r:id="rId8"/>
              </a:rPr>
              <a:t>PYPL </a:t>
            </a:r>
            <a:r>
              <a:rPr lang="en-US" sz="1400" dirty="0" err="1">
                <a:hlinkClick r:id="rId8"/>
              </a:rPr>
              <a:t>PopularitY</a:t>
            </a:r>
            <a:r>
              <a:rPr lang="en-US" sz="1400" dirty="0">
                <a:hlinkClick r:id="rId8"/>
              </a:rPr>
              <a:t> of Programming Language index</a:t>
            </a:r>
            <a:endParaRPr lang="da-DK" sz="1400" dirty="0"/>
          </a:p>
          <a:p>
            <a:endParaRPr lang="da-DK" sz="1400" dirty="0"/>
          </a:p>
          <a:p>
            <a:r>
              <a:rPr lang="en-US" sz="1400" dirty="0">
                <a:hlinkClick r:id="rId9"/>
              </a:rPr>
              <a:t>Python While Loops (w3schools.com)</a:t>
            </a:r>
            <a:endParaRPr lang="en-US" sz="1400" dirty="0"/>
          </a:p>
          <a:p>
            <a:r>
              <a:rPr lang="da-DK" sz="1400" dirty="0">
                <a:hlinkClick r:id="rId10"/>
              </a:rPr>
              <a:t>Python </a:t>
            </a:r>
            <a:r>
              <a:rPr lang="da-DK" sz="1400" dirty="0" err="1">
                <a:hlinkClick r:id="rId10"/>
              </a:rPr>
              <a:t>Conditions</a:t>
            </a:r>
            <a:r>
              <a:rPr lang="da-DK" sz="1400" dirty="0">
                <a:hlinkClick r:id="rId10"/>
              </a:rPr>
              <a:t> (w3schools.com)</a:t>
            </a:r>
            <a:endParaRPr lang="da-DK" sz="1400" dirty="0"/>
          </a:p>
          <a:p>
            <a:r>
              <a:rPr lang="da-DK" sz="1400" dirty="0">
                <a:hlinkClick r:id="rId11"/>
              </a:rPr>
              <a:t>Python </a:t>
            </a:r>
            <a:r>
              <a:rPr lang="da-DK" sz="1400" dirty="0" err="1">
                <a:hlinkClick r:id="rId11"/>
              </a:rPr>
              <a:t>Syntax</a:t>
            </a:r>
            <a:r>
              <a:rPr lang="da-DK" sz="1400" dirty="0">
                <a:hlinkClick r:id="rId11"/>
              </a:rPr>
              <a:t> (w3schools.com)</a:t>
            </a:r>
            <a:endParaRPr lang="da-DK" sz="1400" dirty="0"/>
          </a:p>
          <a:p>
            <a:endParaRPr lang="da-DK" sz="1400" dirty="0"/>
          </a:p>
          <a:p>
            <a:r>
              <a:rPr lang="da-DK" sz="1400" dirty="0">
                <a:hlinkClick r:id="rId12"/>
              </a:rPr>
              <a:t>Python Lists (w3schools.com)</a:t>
            </a:r>
            <a:endParaRPr lang="da-DK" sz="1400" dirty="0"/>
          </a:p>
          <a:p>
            <a:r>
              <a:rPr lang="en-US" sz="1400" dirty="0">
                <a:hlinkClick r:id="rId13"/>
              </a:rPr>
              <a:t>Python For Loops (w3schools.com)</a:t>
            </a:r>
            <a:endParaRPr lang="en-US" sz="1400" dirty="0"/>
          </a:p>
          <a:p>
            <a:r>
              <a:rPr lang="da-DK" sz="1400" dirty="0">
                <a:hlinkClick r:id="rId14"/>
              </a:rPr>
              <a:t>Python </a:t>
            </a:r>
            <a:r>
              <a:rPr lang="da-DK" sz="1400" dirty="0" err="1">
                <a:hlinkClick r:id="rId14"/>
              </a:rPr>
              <a:t>Functions</a:t>
            </a:r>
            <a:r>
              <a:rPr lang="da-DK" sz="1400" dirty="0">
                <a:hlinkClick r:id="rId14"/>
              </a:rPr>
              <a:t> (w3schools.com)</a:t>
            </a:r>
            <a:endParaRPr lang="da-DK" sz="1400" dirty="0"/>
          </a:p>
          <a:p>
            <a:endParaRPr lang="da-DK" sz="1400" dirty="0"/>
          </a:p>
          <a:p>
            <a:r>
              <a:rPr lang="da-DK" sz="1400" dirty="0">
                <a:hlinkClick r:id="rId15"/>
              </a:rPr>
              <a:t>Python </a:t>
            </a:r>
            <a:r>
              <a:rPr lang="da-DK" sz="1400" dirty="0" err="1">
                <a:hlinkClick r:id="rId15"/>
              </a:rPr>
              <a:t>Modules</a:t>
            </a:r>
            <a:r>
              <a:rPr lang="da-DK" sz="1400" dirty="0">
                <a:hlinkClick r:id="rId15"/>
              </a:rPr>
              <a:t> (w3schools.com)</a:t>
            </a:r>
            <a:endParaRPr lang="da-DK" sz="1400" dirty="0"/>
          </a:p>
          <a:p>
            <a:endParaRPr lang="da-DK" dirty="0"/>
          </a:p>
        </p:txBody>
      </p:sp>
      <p:grpSp>
        <p:nvGrpSpPr>
          <p:cNvPr id="3" name="Gruppe 2">
            <a:extLst>
              <a:ext uri="{FF2B5EF4-FFF2-40B4-BE49-F238E27FC236}">
                <a16:creationId xmlns:a16="http://schemas.microsoft.com/office/drawing/2014/main" id="{9BA5B323-8001-4B5F-B4ED-5CC60EEDFB78}"/>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288B6AA1-382A-4144-8F53-938C59F4B479}"/>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C71B0160-1068-4D1B-A13A-80C41A48CBAD}"/>
                  </a:ext>
                </a:extLst>
              </p:cNvPr>
              <p:cNvPicPr>
                <a:picLocks noChangeAspect="1"/>
              </p:cNvPicPr>
              <p:nvPr/>
            </p:nvPicPr>
            <p:blipFill>
              <a:blip r:embed="rId16"/>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583F0B64-E273-4D12-B772-F52357D81F4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F4AAACD0-2609-4873-8BAD-3D2C8A3DDA3E}"/>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Reference links</a:t>
              </a:r>
            </a:p>
          </p:txBody>
        </p:sp>
      </p:grpSp>
    </p:spTree>
    <p:extLst>
      <p:ext uri="{BB962C8B-B14F-4D97-AF65-F5344CB8AC3E}">
        <p14:creationId xmlns:p14="http://schemas.microsoft.com/office/powerpoint/2010/main" val="313172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felt 9">
            <a:extLst>
              <a:ext uri="{FF2B5EF4-FFF2-40B4-BE49-F238E27FC236}">
                <a16:creationId xmlns:a16="http://schemas.microsoft.com/office/drawing/2014/main" id="{9068D12E-E5BD-4D7B-8311-2CA852666030}"/>
              </a:ext>
            </a:extLst>
          </p:cNvPr>
          <p:cNvSpPr txBox="1"/>
          <p:nvPr/>
        </p:nvSpPr>
        <p:spPr>
          <a:xfrm>
            <a:off x="1054100" y="1599228"/>
            <a:ext cx="11455400" cy="5724644"/>
          </a:xfrm>
          <a:prstGeom prst="rect">
            <a:avLst/>
          </a:prstGeom>
          <a:noFill/>
        </p:spPr>
        <p:txBody>
          <a:bodyPr wrap="square" rtlCol="0">
            <a:spAutoFit/>
          </a:bodyPr>
          <a:lstStyle/>
          <a:p>
            <a:endParaRPr lang="da-DK" sz="1400" dirty="0"/>
          </a:p>
          <a:p>
            <a:r>
              <a:rPr lang="da-DK" sz="1400" dirty="0">
                <a:hlinkClick r:id="rId3"/>
              </a:rPr>
              <a:t>Python </a:t>
            </a:r>
            <a:r>
              <a:rPr lang="da-DK" sz="1400" dirty="0" err="1">
                <a:hlinkClick r:id="rId3"/>
              </a:rPr>
              <a:t>Random</a:t>
            </a:r>
            <a:r>
              <a:rPr lang="da-DK" sz="1400" dirty="0">
                <a:hlinkClick r:id="rId3"/>
              </a:rPr>
              <a:t> </a:t>
            </a:r>
            <a:r>
              <a:rPr lang="da-DK" sz="1400" dirty="0" err="1">
                <a:hlinkClick r:id="rId3"/>
              </a:rPr>
              <a:t>Module</a:t>
            </a:r>
            <a:r>
              <a:rPr lang="da-DK" sz="1400" dirty="0">
                <a:hlinkClick r:id="rId3"/>
              </a:rPr>
              <a:t> (w3schools.com)</a:t>
            </a:r>
            <a:endParaRPr lang="da-DK" sz="1400" dirty="0"/>
          </a:p>
          <a:p>
            <a:endParaRPr lang="da-DK" sz="1400" dirty="0"/>
          </a:p>
          <a:p>
            <a:r>
              <a:rPr lang="da-DK" sz="1400" dirty="0" err="1">
                <a:hlinkClick r:id="rId4"/>
              </a:rPr>
              <a:t>Random</a:t>
            </a:r>
            <a:r>
              <a:rPr lang="da-DK" sz="1400" dirty="0">
                <a:hlinkClick r:id="rId4"/>
              </a:rPr>
              <a:t> </a:t>
            </a:r>
            <a:r>
              <a:rPr lang="da-DK" sz="1400" dirty="0" err="1">
                <a:hlinkClick r:id="rId4"/>
              </a:rPr>
              <a:t>Number</a:t>
            </a:r>
            <a:r>
              <a:rPr lang="da-DK" sz="1400" dirty="0">
                <a:hlinkClick r:id="rId4"/>
              </a:rPr>
              <a:t> Generation — BBC micro:bit MicroPython 1.0.1 </a:t>
            </a:r>
            <a:r>
              <a:rPr lang="da-DK" sz="1400" dirty="0" err="1">
                <a:hlinkClick r:id="rId4"/>
              </a:rPr>
              <a:t>documentation</a:t>
            </a:r>
            <a:r>
              <a:rPr lang="da-DK" sz="1400" dirty="0">
                <a:hlinkClick r:id="rId4"/>
              </a:rPr>
              <a:t> (microbit-micropython.readthedocs.io)</a:t>
            </a:r>
            <a:endParaRPr lang="da-DK" sz="1400" dirty="0"/>
          </a:p>
          <a:p>
            <a:endParaRPr lang="da-DK" sz="1400" dirty="0"/>
          </a:p>
          <a:p>
            <a:r>
              <a:rPr lang="da-DK" sz="1400" dirty="0">
                <a:hlinkClick r:id="rId5"/>
              </a:rPr>
              <a:t>Hardware (microbit.org)</a:t>
            </a:r>
            <a:endParaRPr lang="da-DK" sz="1400" dirty="0"/>
          </a:p>
          <a:p>
            <a:endParaRPr lang="da-DK" sz="1400" dirty="0"/>
          </a:p>
          <a:p>
            <a:r>
              <a:rPr lang="da-DK" sz="1400" dirty="0">
                <a:hlinkClick r:id="rId6"/>
              </a:rPr>
              <a:t>Buttons — BBC micro:bit MicroPython 1.0.1 </a:t>
            </a:r>
            <a:r>
              <a:rPr lang="da-DK" sz="1400" dirty="0" err="1">
                <a:hlinkClick r:id="rId6"/>
              </a:rPr>
              <a:t>documentation</a:t>
            </a:r>
            <a:r>
              <a:rPr lang="da-DK" sz="1400" dirty="0">
                <a:hlinkClick r:id="rId6"/>
              </a:rPr>
              <a:t> (microbit-micropython.readthedocs.io)</a:t>
            </a:r>
            <a:endParaRPr lang="da-DK" sz="1400" dirty="0"/>
          </a:p>
          <a:p>
            <a:endParaRPr lang="da-DK" sz="1400" dirty="0"/>
          </a:p>
          <a:p>
            <a:r>
              <a:rPr lang="da-DK" sz="1400" dirty="0">
                <a:hlinkClick r:id="rId7"/>
              </a:rPr>
              <a:t>Music — BBC micro:bit MicroPython 1.0.1 </a:t>
            </a:r>
            <a:r>
              <a:rPr lang="da-DK" sz="1400" dirty="0" err="1">
                <a:hlinkClick r:id="rId7"/>
              </a:rPr>
              <a:t>documentation</a:t>
            </a:r>
            <a:r>
              <a:rPr lang="da-DK" sz="1400" dirty="0">
                <a:hlinkClick r:id="rId7"/>
              </a:rPr>
              <a:t> (microbit-micropython.readthedocs.io)</a:t>
            </a:r>
            <a:endParaRPr lang="da-DK" sz="1400" dirty="0"/>
          </a:p>
          <a:p>
            <a:r>
              <a:rPr lang="da-DK" sz="1400" dirty="0">
                <a:hlinkClick r:id="rId8"/>
              </a:rPr>
              <a:t>Speech — BBC micro:bit MicroPython 1.0.1 </a:t>
            </a:r>
            <a:r>
              <a:rPr lang="da-DK" sz="1400" dirty="0" err="1">
                <a:hlinkClick r:id="rId8"/>
              </a:rPr>
              <a:t>documentation</a:t>
            </a:r>
            <a:r>
              <a:rPr lang="da-DK" sz="1400" dirty="0">
                <a:hlinkClick r:id="rId8"/>
              </a:rPr>
              <a:t> (microbit-micropython.readthedocs.io)</a:t>
            </a:r>
            <a:endParaRPr lang="da-DK" sz="1400" dirty="0"/>
          </a:p>
          <a:p>
            <a:endParaRPr lang="da-DK" sz="1400" dirty="0">
              <a:hlinkClick r:id="rId9"/>
            </a:endParaRPr>
          </a:p>
          <a:p>
            <a:r>
              <a:rPr lang="da-DK" sz="1400" dirty="0">
                <a:hlinkClick r:id="rId9"/>
              </a:rPr>
              <a:t>Display — BBC micro:bit MicroPython 1.0.1 </a:t>
            </a:r>
            <a:r>
              <a:rPr lang="da-DK" sz="1400" dirty="0" err="1">
                <a:hlinkClick r:id="rId9"/>
              </a:rPr>
              <a:t>documentation</a:t>
            </a:r>
            <a:r>
              <a:rPr lang="da-DK" sz="1400" dirty="0">
                <a:hlinkClick r:id="rId9"/>
              </a:rPr>
              <a:t> (microbit-micropython.readthedocs.io)</a:t>
            </a:r>
            <a:endParaRPr lang="da-DK" sz="1400" dirty="0"/>
          </a:p>
          <a:p>
            <a:endParaRPr lang="da-DK" sz="1400" dirty="0"/>
          </a:p>
          <a:p>
            <a:r>
              <a:rPr lang="da-DK" sz="1400" dirty="0">
                <a:hlinkClick r:id="rId10"/>
              </a:rPr>
              <a:t>Compass — BBC micro:bit MicroPython 1.0.1 </a:t>
            </a:r>
            <a:r>
              <a:rPr lang="da-DK" sz="1400" dirty="0" err="1">
                <a:hlinkClick r:id="rId10"/>
              </a:rPr>
              <a:t>documentation</a:t>
            </a:r>
            <a:r>
              <a:rPr lang="da-DK" sz="1400" dirty="0">
                <a:hlinkClick r:id="rId10"/>
              </a:rPr>
              <a:t> (microbit-micropython.readthedocs.io)</a:t>
            </a:r>
            <a:endParaRPr lang="da-DK" sz="1400" dirty="0"/>
          </a:p>
          <a:p>
            <a:r>
              <a:rPr lang="da-DK" sz="1400" dirty="0">
                <a:hlinkClick r:id="rId11"/>
              </a:rPr>
              <a:t>Python Operators (w3schools.com)</a:t>
            </a:r>
            <a:endParaRPr lang="da-DK" sz="1400" dirty="0"/>
          </a:p>
          <a:p>
            <a:r>
              <a:rPr lang="da-DK" sz="1400" dirty="0">
                <a:hlinkClick r:id="rId12"/>
              </a:rPr>
              <a:t>Python Casting (w3schools.com)</a:t>
            </a:r>
            <a:endParaRPr lang="en-US" sz="1400" dirty="0"/>
          </a:p>
          <a:p>
            <a:endParaRPr lang="en-US" sz="1400" dirty="0"/>
          </a:p>
          <a:p>
            <a:r>
              <a:rPr lang="da-DK" sz="1400" dirty="0" err="1">
                <a:hlinkClick r:id="rId13"/>
              </a:rPr>
              <a:t>Accelerometer</a:t>
            </a:r>
            <a:r>
              <a:rPr lang="da-DK" sz="1400" dirty="0">
                <a:hlinkClick r:id="rId13"/>
              </a:rPr>
              <a:t> — BBC micro:bit MicroPython 1.0.1 </a:t>
            </a:r>
            <a:r>
              <a:rPr lang="da-DK" sz="1400" dirty="0" err="1">
                <a:hlinkClick r:id="rId13"/>
              </a:rPr>
              <a:t>documentation</a:t>
            </a:r>
            <a:r>
              <a:rPr lang="da-DK" sz="1400" dirty="0">
                <a:hlinkClick r:id="rId13"/>
              </a:rPr>
              <a:t> (microbit-micropython.readthedocs.io)</a:t>
            </a:r>
            <a:endParaRPr lang="da-DK" sz="1400" dirty="0"/>
          </a:p>
          <a:p>
            <a:r>
              <a:rPr lang="da-DK" sz="1400" dirty="0">
                <a:hlinkClick r:id="rId14"/>
              </a:rPr>
              <a:t>Python </a:t>
            </a:r>
            <a:r>
              <a:rPr lang="da-DK" sz="1400" dirty="0" err="1">
                <a:hlinkClick r:id="rId14"/>
              </a:rPr>
              <a:t>Tuples</a:t>
            </a:r>
            <a:r>
              <a:rPr lang="da-DK" sz="1400" dirty="0">
                <a:hlinkClick r:id="rId14"/>
              </a:rPr>
              <a:t> (w3schools.com)</a:t>
            </a:r>
            <a:endParaRPr lang="da-DK" sz="1400" dirty="0"/>
          </a:p>
          <a:p>
            <a:r>
              <a:rPr lang="da-DK" sz="1400" dirty="0">
                <a:hlinkClick r:id="rId15"/>
              </a:rPr>
              <a:t>Python Math (w3schools.com)</a:t>
            </a:r>
            <a:endParaRPr lang="da-DK" sz="1400" dirty="0"/>
          </a:p>
          <a:p>
            <a:endParaRPr lang="da-DK" dirty="0"/>
          </a:p>
          <a:p>
            <a:r>
              <a:rPr lang="da-DK" sz="1400" dirty="0">
                <a:hlinkClick r:id="rId16"/>
              </a:rPr>
              <a:t>MakeCode Python and MicroPython : Help &amp; Support (microbit.org)</a:t>
            </a:r>
            <a:endParaRPr lang="da-DK" sz="1400" dirty="0"/>
          </a:p>
          <a:p>
            <a:endParaRPr lang="da-DK" dirty="0"/>
          </a:p>
          <a:p>
            <a:endParaRPr lang="da-DK" dirty="0"/>
          </a:p>
        </p:txBody>
      </p:sp>
      <p:grpSp>
        <p:nvGrpSpPr>
          <p:cNvPr id="3" name="Gruppe 2">
            <a:extLst>
              <a:ext uri="{FF2B5EF4-FFF2-40B4-BE49-F238E27FC236}">
                <a16:creationId xmlns:a16="http://schemas.microsoft.com/office/drawing/2014/main" id="{C92B5E24-A3BD-4A13-88F6-DC475E0D2B6D}"/>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BD6FE8DF-C5E9-4FB7-808A-2664D3E0569B}"/>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826280C5-D72F-4B7E-8DE7-6B3AED494204}"/>
                  </a:ext>
                </a:extLst>
              </p:cNvPr>
              <p:cNvPicPr>
                <a:picLocks noChangeAspect="1"/>
              </p:cNvPicPr>
              <p:nvPr/>
            </p:nvPicPr>
            <p:blipFill>
              <a:blip r:embed="rId17"/>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466F4DB4-CFF7-4C1F-8135-FD995F12065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31922C5D-76FD-4E15-91A9-83E40CFA3680}"/>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Reference links</a:t>
              </a:r>
            </a:p>
          </p:txBody>
        </p:sp>
      </p:grpSp>
    </p:spTree>
    <p:extLst>
      <p:ext uri="{BB962C8B-B14F-4D97-AF65-F5344CB8AC3E}">
        <p14:creationId xmlns:p14="http://schemas.microsoft.com/office/powerpoint/2010/main" val="322924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e 16">
            <a:extLst>
              <a:ext uri="{FF2B5EF4-FFF2-40B4-BE49-F238E27FC236}">
                <a16:creationId xmlns:a16="http://schemas.microsoft.com/office/drawing/2014/main" id="{51F3432C-C974-4947-88B1-CC52FC5C6469}"/>
              </a:ext>
            </a:extLst>
          </p:cNvPr>
          <p:cNvGrpSpPr/>
          <p:nvPr/>
        </p:nvGrpSpPr>
        <p:grpSpPr>
          <a:xfrm>
            <a:off x="778118" y="365125"/>
            <a:ext cx="10941706" cy="892551"/>
            <a:chOff x="778118" y="365125"/>
            <a:chExt cx="10941706" cy="892551"/>
          </a:xfrm>
        </p:grpSpPr>
        <p:grpSp>
          <p:nvGrpSpPr>
            <p:cNvPr id="18" name="Gruppe 17">
              <a:extLst>
                <a:ext uri="{FF2B5EF4-FFF2-40B4-BE49-F238E27FC236}">
                  <a16:creationId xmlns:a16="http://schemas.microsoft.com/office/drawing/2014/main" id="{4AC5CBD9-7CAC-4669-BB2A-7792A3FEF004}"/>
                </a:ext>
              </a:extLst>
            </p:cNvPr>
            <p:cNvGrpSpPr/>
            <p:nvPr/>
          </p:nvGrpSpPr>
          <p:grpSpPr>
            <a:xfrm>
              <a:off x="10313849" y="365125"/>
              <a:ext cx="1405975" cy="880659"/>
              <a:chOff x="10253785" y="5612216"/>
              <a:chExt cx="1405975" cy="880659"/>
            </a:xfrm>
          </p:grpSpPr>
          <p:pic>
            <p:nvPicPr>
              <p:cNvPr id="20" name="Picture 12" descr="Et billede, der indeholder bordservice, plade, service&#10;&#10;Beskrivelse, der er oprettet med meget høj tiltro">
                <a:extLst>
                  <a:ext uri="{FF2B5EF4-FFF2-40B4-BE49-F238E27FC236}">
                    <a16:creationId xmlns:a16="http://schemas.microsoft.com/office/drawing/2014/main" id="{2D1C21BD-6550-4D85-A15A-B143075A5FD0}"/>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21" name="Tekstfelt 20">
                <a:extLst>
                  <a:ext uri="{FF2B5EF4-FFF2-40B4-BE49-F238E27FC236}">
                    <a16:creationId xmlns:a16="http://schemas.microsoft.com/office/drawing/2014/main" id="{F6BC9DC3-FD28-432A-888D-C780F0E8EB9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9" name="Tekstfelt 18">
              <a:extLst>
                <a:ext uri="{FF2B5EF4-FFF2-40B4-BE49-F238E27FC236}">
                  <a16:creationId xmlns:a16="http://schemas.microsoft.com/office/drawing/2014/main" id="{2C02E4DE-3C55-43DD-A794-FDD6F195D9CF}"/>
                </a:ext>
              </a:extLst>
            </p:cNvPr>
            <p:cNvSpPr txBox="1"/>
            <p:nvPr/>
          </p:nvSpPr>
          <p:spPr>
            <a:xfrm>
              <a:off x="778118" y="488235"/>
              <a:ext cx="8469577" cy="769441"/>
            </a:xfrm>
            <a:prstGeom prst="rect">
              <a:avLst/>
            </a:prstGeom>
            <a:noFill/>
          </p:spPr>
          <p:txBody>
            <a:bodyPr wrap="square" rtlCol="0">
              <a:spAutoFit/>
            </a:bodyPr>
            <a:lstStyle/>
            <a:p>
              <a:r>
                <a:rPr lang="da-DK" sz="4400" dirty="0"/>
                <a:t>Spor 1 Modul a:</a:t>
              </a:r>
              <a:r>
                <a:rPr lang="da-DK" sz="2400" dirty="0"/>
                <a:t>  Programmeringssprog</a:t>
              </a:r>
            </a:p>
          </p:txBody>
        </p:sp>
      </p:grpSp>
      <p:pic>
        <p:nvPicPr>
          <p:cNvPr id="2" name="Billede 1">
            <a:hlinkClick r:id="rId4"/>
            <a:extLst>
              <a:ext uri="{FF2B5EF4-FFF2-40B4-BE49-F238E27FC236}">
                <a16:creationId xmlns:a16="http://schemas.microsoft.com/office/drawing/2014/main" id="{E6C76152-200A-43FC-A1CC-A5AC9FCE01B3}"/>
              </a:ext>
            </a:extLst>
          </p:cNvPr>
          <p:cNvPicPr>
            <a:picLocks noChangeAspect="1"/>
          </p:cNvPicPr>
          <p:nvPr/>
        </p:nvPicPr>
        <p:blipFill>
          <a:blip r:embed="rId5"/>
          <a:stretch>
            <a:fillRect/>
          </a:stretch>
        </p:blipFill>
        <p:spPr>
          <a:xfrm>
            <a:off x="3902558" y="2938184"/>
            <a:ext cx="3396736" cy="1900858"/>
          </a:xfrm>
          <a:prstGeom prst="rect">
            <a:avLst/>
          </a:prstGeom>
        </p:spPr>
      </p:pic>
      <p:pic>
        <p:nvPicPr>
          <p:cNvPr id="3" name="Billede 2">
            <a:hlinkClick r:id="rId4"/>
            <a:extLst>
              <a:ext uri="{FF2B5EF4-FFF2-40B4-BE49-F238E27FC236}">
                <a16:creationId xmlns:a16="http://schemas.microsoft.com/office/drawing/2014/main" id="{078C6883-8BD8-4789-AB8E-FDA81D67078F}"/>
              </a:ext>
            </a:extLst>
          </p:cNvPr>
          <p:cNvPicPr>
            <a:picLocks noChangeAspect="1"/>
          </p:cNvPicPr>
          <p:nvPr/>
        </p:nvPicPr>
        <p:blipFill>
          <a:blip r:embed="rId6"/>
          <a:stretch>
            <a:fillRect/>
          </a:stretch>
        </p:blipFill>
        <p:spPr>
          <a:xfrm>
            <a:off x="403654" y="2951648"/>
            <a:ext cx="3257320" cy="1873930"/>
          </a:xfrm>
          <a:prstGeom prst="rect">
            <a:avLst/>
          </a:prstGeom>
        </p:spPr>
      </p:pic>
      <p:sp>
        <p:nvSpPr>
          <p:cNvPr id="4" name="Tekstfelt 3">
            <a:extLst>
              <a:ext uri="{FF2B5EF4-FFF2-40B4-BE49-F238E27FC236}">
                <a16:creationId xmlns:a16="http://schemas.microsoft.com/office/drawing/2014/main" id="{A99A0377-FFFF-4A65-AC79-5ACFD770C885}"/>
              </a:ext>
            </a:extLst>
          </p:cNvPr>
          <p:cNvSpPr txBox="1"/>
          <p:nvPr/>
        </p:nvSpPr>
        <p:spPr>
          <a:xfrm>
            <a:off x="914400" y="1457392"/>
            <a:ext cx="9864090" cy="923330"/>
          </a:xfrm>
          <a:prstGeom prst="rect">
            <a:avLst/>
          </a:prstGeom>
          <a:noFill/>
        </p:spPr>
        <p:txBody>
          <a:bodyPr wrap="square" rtlCol="0">
            <a:spAutoFit/>
          </a:bodyPr>
          <a:lstStyle/>
          <a:p>
            <a:r>
              <a:rPr lang="da-DK" dirty="0"/>
              <a:t>Statistikker og lignende optællinger har altid nogle forudsætninger så man kan finde forskellige bud på ex. hvad der er mest udbredt så vær varsom. Men de 2 der er i denne præsentation indikerer at Python er udbredt og er blevet mere og mere anvendt over tid. </a:t>
            </a:r>
          </a:p>
        </p:txBody>
      </p:sp>
      <p:sp>
        <p:nvSpPr>
          <p:cNvPr id="5" name="Rektangel 4">
            <a:extLst>
              <a:ext uri="{FF2B5EF4-FFF2-40B4-BE49-F238E27FC236}">
                <a16:creationId xmlns:a16="http://schemas.microsoft.com/office/drawing/2014/main" id="{95FCE658-EDDD-4EA4-BC2A-FE0786A973B8}"/>
              </a:ext>
            </a:extLst>
          </p:cNvPr>
          <p:cNvSpPr/>
          <p:nvPr/>
        </p:nvSpPr>
        <p:spPr>
          <a:xfrm>
            <a:off x="2429243" y="5828983"/>
            <a:ext cx="4870051" cy="369332"/>
          </a:xfrm>
          <a:prstGeom prst="rect">
            <a:avLst/>
          </a:prstGeom>
        </p:spPr>
        <p:txBody>
          <a:bodyPr wrap="none">
            <a:spAutoFit/>
          </a:bodyPr>
          <a:lstStyle/>
          <a:p>
            <a:r>
              <a:rPr lang="da-DK" dirty="0"/>
              <a:t>https://www.youtube.com/watch?v=yL704C1PI4o</a:t>
            </a:r>
          </a:p>
        </p:txBody>
      </p:sp>
      <p:pic>
        <p:nvPicPr>
          <p:cNvPr id="8" name="Billede 7">
            <a:hlinkClick r:id="rId7"/>
            <a:extLst>
              <a:ext uri="{FF2B5EF4-FFF2-40B4-BE49-F238E27FC236}">
                <a16:creationId xmlns:a16="http://schemas.microsoft.com/office/drawing/2014/main" id="{D4B279C0-A9E6-4CD4-AF95-7E2E3C964CB3}"/>
              </a:ext>
            </a:extLst>
          </p:cNvPr>
          <p:cNvPicPr>
            <a:picLocks noChangeAspect="1"/>
          </p:cNvPicPr>
          <p:nvPr/>
        </p:nvPicPr>
        <p:blipFill>
          <a:blip r:embed="rId8"/>
          <a:stretch>
            <a:fillRect/>
          </a:stretch>
        </p:blipFill>
        <p:spPr>
          <a:xfrm>
            <a:off x="8203755" y="2659983"/>
            <a:ext cx="2828060" cy="3169000"/>
          </a:xfrm>
          <a:prstGeom prst="rect">
            <a:avLst/>
          </a:prstGeom>
        </p:spPr>
      </p:pic>
    </p:spTree>
    <p:extLst>
      <p:ext uri="{BB962C8B-B14F-4D97-AF65-F5344CB8AC3E}">
        <p14:creationId xmlns:p14="http://schemas.microsoft.com/office/powerpoint/2010/main" val="300793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Basis strukturer</a:t>
              </a:r>
            </a:p>
          </p:txBody>
        </p:sp>
      </p:grpSp>
      <p:sp>
        <p:nvSpPr>
          <p:cNvPr id="8" name="Rektangel 7">
            <a:extLst>
              <a:ext uri="{FF2B5EF4-FFF2-40B4-BE49-F238E27FC236}">
                <a16:creationId xmlns:a16="http://schemas.microsoft.com/office/drawing/2014/main" id="{20E0DD4B-6507-45A5-8546-ADDAAA5A739E}"/>
              </a:ext>
            </a:extLst>
          </p:cNvPr>
          <p:cNvSpPr/>
          <p:nvPr/>
        </p:nvSpPr>
        <p:spPr>
          <a:xfrm>
            <a:off x="0" y="3169366"/>
            <a:ext cx="7193280" cy="2188356"/>
          </a:xfrm>
          <a:prstGeom prst="rect">
            <a:avLst/>
          </a:prstGeom>
        </p:spPr>
        <p:txBody>
          <a:bodyPr wrap="square">
            <a:spAutoFit/>
          </a:bodyPr>
          <a:lstStyle/>
          <a:p>
            <a:pPr marL="1371600">
              <a:lnSpc>
                <a:spcPct val="107000"/>
              </a:lnSpc>
            </a:pPr>
            <a:r>
              <a:rPr lang="da-DK" sz="1600" dirty="0">
                <a:latin typeface="Calibri" panose="020F0502020204030204" pitchFamily="34" charset="0"/>
                <a:ea typeface="Times New Roman" panose="02020603050405020304" pitchFamily="18" charset="0"/>
                <a:cs typeface="Calibri" panose="020F0502020204030204" pitchFamily="34" charset="0"/>
              </a:rPr>
              <a:t> </a:t>
            </a:r>
            <a:r>
              <a:rPr lang="da-DK" sz="1600" dirty="0" err="1">
                <a:effectLst/>
                <a:latin typeface="Calibri" panose="020F0502020204030204" pitchFamily="34" charset="0"/>
                <a:ea typeface="Calibri" panose="020F0502020204030204" pitchFamily="34" charset="0"/>
                <a:cs typeface="Times New Roman" panose="02020603050405020304" pitchFamily="18" charset="0"/>
              </a:rPr>
              <a:t>if</a:t>
            </a:r>
            <a:r>
              <a:rPr lang="da-DK" sz="1600" dirty="0">
                <a:effectLst/>
                <a:latin typeface="Calibri" panose="020F0502020204030204" pitchFamily="34" charset="0"/>
                <a:ea typeface="Calibri" panose="020F0502020204030204" pitchFamily="34" charset="0"/>
                <a:cs typeface="Times New Roman" panose="02020603050405020304" pitchFamily="18" charset="0"/>
              </a:rPr>
              <a:t> &lt;betingelse 1&gt;: </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dit når betingelse 1 er opfyldt&gt;</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dat når betingelse 1 er opfyldt&gt;</a:t>
            </a:r>
          </a:p>
          <a:p>
            <a:pPr marL="1371600">
              <a:lnSpc>
                <a:spcPct val="107000"/>
              </a:lnSpc>
            </a:pPr>
            <a:r>
              <a:rPr lang="da-DK" sz="1600" dirty="0" err="1">
                <a:effectLst/>
                <a:latin typeface="Calibri" panose="020F0502020204030204" pitchFamily="34" charset="0"/>
                <a:ea typeface="Calibri" panose="020F0502020204030204" pitchFamily="34" charset="0"/>
                <a:cs typeface="Times New Roman" panose="02020603050405020304" pitchFamily="18" charset="0"/>
              </a:rPr>
              <a:t>elif</a:t>
            </a:r>
            <a:r>
              <a:rPr lang="da-DK" sz="1600" dirty="0">
                <a:effectLst/>
                <a:latin typeface="Calibri" panose="020F0502020204030204" pitchFamily="34" charset="0"/>
                <a:ea typeface="Calibri" panose="020F0502020204030204" pitchFamily="34" charset="0"/>
                <a:cs typeface="Times New Roman" panose="02020603050405020304" pitchFamily="18" charset="0"/>
              </a:rPr>
              <a:t> &lt;betingelse 2&gt;:</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noget andet dit når betingelse 2 er opfyldt&gt;</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 gør noget tredje når betingelse 2 er opfyldt&gt;</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r>
              <a:rPr lang="da-DK" sz="1600" dirty="0" err="1">
                <a:effectLst/>
                <a:latin typeface="Calibri" panose="020F0502020204030204" pitchFamily="34" charset="0"/>
                <a:ea typeface="Calibri" panose="020F0502020204030204" pitchFamily="34" charset="0"/>
                <a:cs typeface="Times New Roman" panose="02020603050405020304" pitchFamily="18" charset="0"/>
              </a:rPr>
              <a:t>else</a:t>
            </a:r>
            <a:r>
              <a:rPr lang="da-DK" sz="1600" dirty="0">
                <a:effectLst/>
                <a:latin typeface="Calibri" panose="020F0502020204030204" pitchFamily="34" charset="0"/>
                <a:ea typeface="Calibri" panose="020F0502020204030204" pitchFamily="34" charset="0"/>
                <a:cs typeface="Times New Roman" panose="02020603050405020304" pitchFamily="18" charset="0"/>
              </a:rPr>
              <a:t>:</a:t>
            </a:r>
          </a:p>
          <a:p>
            <a:pPr marL="1371600">
              <a:lnSpc>
                <a:spcPct val="107000"/>
              </a:lnSpc>
              <a:spcAft>
                <a:spcPts val="80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noget femte når hverken betingelse 1 eller 2 er opfyldt&gt;</a:t>
            </a:r>
          </a:p>
        </p:txBody>
      </p:sp>
      <p:sp>
        <p:nvSpPr>
          <p:cNvPr id="10" name="Tekstfelt 9">
            <a:extLst>
              <a:ext uri="{FF2B5EF4-FFF2-40B4-BE49-F238E27FC236}">
                <a16:creationId xmlns:a16="http://schemas.microsoft.com/office/drawing/2014/main" id="{63996222-1961-4372-874A-57CF2E7D3EEE}"/>
              </a:ext>
            </a:extLst>
          </p:cNvPr>
          <p:cNvSpPr txBox="1"/>
          <p:nvPr/>
        </p:nvSpPr>
        <p:spPr>
          <a:xfrm>
            <a:off x="0" y="1723449"/>
            <a:ext cx="5998428" cy="871008"/>
          </a:xfrm>
          <a:prstGeom prst="rect">
            <a:avLst/>
          </a:prstGeom>
          <a:noFill/>
        </p:spPr>
        <p:txBody>
          <a:bodyPr wrap="square">
            <a:spAutoFit/>
          </a:bodyPr>
          <a:lstStyle/>
          <a:p>
            <a:pPr marL="1371600">
              <a:lnSpc>
                <a:spcPct val="107000"/>
              </a:lnSpc>
            </a:pPr>
            <a:r>
              <a:rPr lang="da-DK" sz="1600" dirty="0" err="1">
                <a:effectLst/>
                <a:latin typeface="Calibri" panose="020F0502020204030204" pitchFamily="34" charset="0"/>
                <a:ea typeface="Calibri" panose="020F0502020204030204" pitchFamily="34" charset="0"/>
                <a:cs typeface="Times New Roman" panose="02020603050405020304" pitchFamily="18" charset="0"/>
              </a:rPr>
              <a:t>while</a:t>
            </a:r>
            <a:r>
              <a:rPr lang="da-DK" sz="1600" dirty="0">
                <a:effectLst/>
                <a:latin typeface="Calibri" panose="020F0502020204030204" pitchFamily="34" charset="0"/>
                <a:ea typeface="Calibri" panose="020F0502020204030204" pitchFamily="34" charset="0"/>
                <a:cs typeface="Times New Roman" panose="02020603050405020304" pitchFamily="18" charset="0"/>
              </a:rPr>
              <a:t> &lt;betingelse&gt;: </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dit&gt;</a:t>
            </a:r>
          </a:p>
          <a:p>
            <a:pPr marL="1371600">
              <a:lnSpc>
                <a:spcPct val="107000"/>
              </a:lnSpc>
              <a:spcAft>
                <a:spcPts val="80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dat&gt;</a:t>
            </a:r>
          </a:p>
        </p:txBody>
      </p:sp>
      <p:pic>
        <p:nvPicPr>
          <p:cNvPr id="7" name="Billede 6">
            <a:extLst>
              <a:ext uri="{FF2B5EF4-FFF2-40B4-BE49-F238E27FC236}">
                <a16:creationId xmlns:a16="http://schemas.microsoft.com/office/drawing/2014/main" id="{7BD2FE0A-B90F-4D3A-A19B-B3542E4A1B5B}"/>
              </a:ext>
            </a:extLst>
          </p:cNvPr>
          <p:cNvPicPr>
            <a:picLocks noChangeAspect="1"/>
          </p:cNvPicPr>
          <p:nvPr/>
        </p:nvPicPr>
        <p:blipFill>
          <a:blip r:embed="rId4"/>
          <a:stretch>
            <a:fillRect/>
          </a:stretch>
        </p:blipFill>
        <p:spPr>
          <a:xfrm>
            <a:off x="8269956" y="2807185"/>
            <a:ext cx="2430129" cy="1086950"/>
          </a:xfrm>
          <a:prstGeom prst="rect">
            <a:avLst/>
          </a:prstGeom>
        </p:spPr>
      </p:pic>
      <p:sp>
        <p:nvSpPr>
          <p:cNvPr id="11" name="Tekstfelt 10">
            <a:extLst>
              <a:ext uri="{FF2B5EF4-FFF2-40B4-BE49-F238E27FC236}">
                <a16:creationId xmlns:a16="http://schemas.microsoft.com/office/drawing/2014/main" id="{EBD26EFE-F3DE-4731-8009-DE97E608223B}"/>
              </a:ext>
            </a:extLst>
          </p:cNvPr>
          <p:cNvSpPr txBox="1"/>
          <p:nvPr/>
        </p:nvSpPr>
        <p:spPr>
          <a:xfrm>
            <a:off x="8269956" y="3961309"/>
            <a:ext cx="3392905" cy="276999"/>
          </a:xfrm>
          <a:prstGeom prst="rect">
            <a:avLst/>
          </a:prstGeom>
          <a:noFill/>
        </p:spPr>
        <p:txBody>
          <a:bodyPr wrap="square">
            <a:spAutoFit/>
          </a:bodyPr>
          <a:lstStyle/>
          <a:p>
            <a:r>
              <a:rPr lang="da-DK" sz="1200" dirty="0">
                <a:hlinkClick r:id="rId5"/>
              </a:rPr>
              <a:t>Python </a:t>
            </a:r>
            <a:r>
              <a:rPr lang="da-DK" sz="1200" dirty="0" err="1">
                <a:hlinkClick r:id="rId5"/>
              </a:rPr>
              <a:t>Conditions</a:t>
            </a:r>
            <a:r>
              <a:rPr lang="da-DK" sz="1200" dirty="0">
                <a:hlinkClick r:id="rId5"/>
              </a:rPr>
              <a:t> (w3schools.com)</a:t>
            </a:r>
            <a:endParaRPr lang="da-DK" sz="1200" dirty="0">
              <a:solidFill>
                <a:srgbClr val="0070C0"/>
              </a:solidFill>
            </a:endParaRPr>
          </a:p>
        </p:txBody>
      </p:sp>
      <p:pic>
        <p:nvPicPr>
          <p:cNvPr id="12" name="Billede 11">
            <a:extLst>
              <a:ext uri="{FF2B5EF4-FFF2-40B4-BE49-F238E27FC236}">
                <a16:creationId xmlns:a16="http://schemas.microsoft.com/office/drawing/2014/main" id="{3F12A5FC-8E51-4D90-A239-1492AF992E1F}"/>
              </a:ext>
            </a:extLst>
          </p:cNvPr>
          <p:cNvPicPr>
            <a:picLocks noChangeAspect="1"/>
          </p:cNvPicPr>
          <p:nvPr/>
        </p:nvPicPr>
        <p:blipFill>
          <a:blip r:embed="rId6"/>
          <a:stretch>
            <a:fillRect/>
          </a:stretch>
        </p:blipFill>
        <p:spPr>
          <a:xfrm>
            <a:off x="8269956" y="1754527"/>
            <a:ext cx="3142498" cy="404426"/>
          </a:xfrm>
          <a:prstGeom prst="rect">
            <a:avLst/>
          </a:prstGeom>
        </p:spPr>
      </p:pic>
      <p:sp>
        <p:nvSpPr>
          <p:cNvPr id="14" name="Tekstfelt 13">
            <a:extLst>
              <a:ext uri="{FF2B5EF4-FFF2-40B4-BE49-F238E27FC236}">
                <a16:creationId xmlns:a16="http://schemas.microsoft.com/office/drawing/2014/main" id="{AD06375B-AEEF-47D4-B1FC-993DE1BBECFD}"/>
              </a:ext>
            </a:extLst>
          </p:cNvPr>
          <p:cNvSpPr txBox="1"/>
          <p:nvPr/>
        </p:nvSpPr>
        <p:spPr>
          <a:xfrm>
            <a:off x="8269956" y="2238589"/>
            <a:ext cx="3561347" cy="276999"/>
          </a:xfrm>
          <a:prstGeom prst="rect">
            <a:avLst/>
          </a:prstGeom>
          <a:noFill/>
        </p:spPr>
        <p:txBody>
          <a:bodyPr wrap="square">
            <a:spAutoFit/>
          </a:bodyPr>
          <a:lstStyle/>
          <a:p>
            <a:r>
              <a:rPr lang="en-US" sz="1200" dirty="0">
                <a:hlinkClick r:id="rId7"/>
              </a:rPr>
              <a:t>Python While Loops (w3schools.com</a:t>
            </a:r>
            <a:r>
              <a:rPr lang="en-US" sz="1000" dirty="0">
                <a:hlinkClick r:id="rId7"/>
              </a:rPr>
              <a:t>)</a:t>
            </a:r>
            <a:endParaRPr lang="da-DK" sz="1000" dirty="0">
              <a:solidFill>
                <a:srgbClr val="0070C0"/>
              </a:solidFill>
            </a:endParaRPr>
          </a:p>
        </p:txBody>
      </p:sp>
      <p:sp>
        <p:nvSpPr>
          <p:cNvPr id="16" name="Tekstfelt 15">
            <a:extLst>
              <a:ext uri="{FF2B5EF4-FFF2-40B4-BE49-F238E27FC236}">
                <a16:creationId xmlns:a16="http://schemas.microsoft.com/office/drawing/2014/main" id="{0D7933FB-7553-4951-A10C-DBC3505E7E1F}"/>
              </a:ext>
            </a:extLst>
          </p:cNvPr>
          <p:cNvSpPr txBox="1"/>
          <p:nvPr/>
        </p:nvSpPr>
        <p:spPr>
          <a:xfrm>
            <a:off x="8269956" y="4448466"/>
            <a:ext cx="2589296" cy="2123658"/>
          </a:xfrm>
          <a:prstGeom prst="rect">
            <a:avLst/>
          </a:prstGeom>
          <a:noFill/>
        </p:spPr>
        <p:txBody>
          <a:bodyPr wrap="square" rtlCol="0">
            <a:spAutoFit/>
          </a:bodyPr>
          <a:lstStyle/>
          <a:p>
            <a:r>
              <a:rPr lang="da-DK" sz="1200" b="1" dirty="0"/>
              <a:t>HUSK ”:” og indrykning er afgørende for at fortælle fortolkeren hvilken kode stump der hører til i løkker og udføres på baggrund af en betingelse! Det er en del af sprogets ‘</a:t>
            </a:r>
            <a:r>
              <a:rPr lang="da-DK" sz="1200" b="1" dirty="0" err="1"/>
              <a:t>syntax</a:t>
            </a:r>
            <a:r>
              <a:rPr lang="da-DK" sz="1200" b="1" dirty="0"/>
              <a:t>’</a:t>
            </a:r>
          </a:p>
          <a:p>
            <a:r>
              <a:rPr lang="da-DK" sz="1200" dirty="0">
                <a:hlinkClick r:id="rId8"/>
              </a:rPr>
              <a:t>Python </a:t>
            </a:r>
            <a:r>
              <a:rPr lang="da-DK" sz="1200" dirty="0" err="1">
                <a:hlinkClick r:id="rId8"/>
              </a:rPr>
              <a:t>Syntax</a:t>
            </a:r>
            <a:r>
              <a:rPr lang="da-DK" sz="1200" dirty="0">
                <a:hlinkClick r:id="rId8"/>
              </a:rPr>
              <a:t> (w3schools.com)</a:t>
            </a:r>
            <a:endParaRPr lang="da-DK" sz="1200" b="1" dirty="0"/>
          </a:p>
          <a:p>
            <a:endParaRPr lang="da-DK" sz="1200" b="1" dirty="0"/>
          </a:p>
          <a:p>
            <a:r>
              <a:rPr lang="da-DK" sz="1200" b="1" dirty="0"/>
              <a:t>Andre programmeringssprog benytter andre former for at afgrænse kode stumper. Ex. Do .. End, Begin .. End, og { …. }.</a:t>
            </a:r>
          </a:p>
        </p:txBody>
      </p:sp>
    </p:spTree>
    <p:extLst>
      <p:ext uri="{BB962C8B-B14F-4D97-AF65-F5344CB8AC3E}">
        <p14:creationId xmlns:p14="http://schemas.microsoft.com/office/powerpoint/2010/main" val="89567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Basis strukturer</a:t>
              </a:r>
            </a:p>
          </p:txBody>
        </p:sp>
      </p:grpSp>
      <p:sp>
        <p:nvSpPr>
          <p:cNvPr id="8" name="Rektangel 7">
            <a:extLst>
              <a:ext uri="{FF2B5EF4-FFF2-40B4-BE49-F238E27FC236}">
                <a16:creationId xmlns:a16="http://schemas.microsoft.com/office/drawing/2014/main" id="{20E0DD4B-6507-45A5-8546-ADDAAA5A739E}"/>
              </a:ext>
            </a:extLst>
          </p:cNvPr>
          <p:cNvSpPr/>
          <p:nvPr/>
        </p:nvSpPr>
        <p:spPr>
          <a:xfrm>
            <a:off x="0" y="4712304"/>
            <a:ext cx="7185660" cy="1442574"/>
          </a:xfrm>
          <a:prstGeom prst="rect">
            <a:avLst/>
          </a:prstGeom>
        </p:spPr>
        <p:txBody>
          <a:bodyPr wrap="square">
            <a:spAutoFit/>
          </a:bodyPr>
          <a:lstStyle/>
          <a:p>
            <a:pPr marL="1371600">
              <a:lnSpc>
                <a:spcPct val="107000"/>
              </a:lnSpc>
            </a:pPr>
            <a:r>
              <a:rPr lang="da-DK" sz="1600" dirty="0">
                <a:latin typeface="Calibri" panose="020F0502020204030204" pitchFamily="34" charset="0"/>
                <a:ea typeface="Times New Roman" panose="02020603050405020304" pitchFamily="18" charset="0"/>
                <a:cs typeface="Calibri" panose="020F0502020204030204" pitchFamily="34" charset="0"/>
              </a:rPr>
              <a:t> </a:t>
            </a:r>
            <a:r>
              <a:rPr lang="da-DK" sz="1600" dirty="0">
                <a:latin typeface="Calibri" panose="020F0502020204030204" pitchFamily="34" charset="0"/>
                <a:ea typeface="Times New Roman" panose="02020603050405020304" pitchFamily="18" charset="0"/>
                <a:cs typeface="Times New Roman" panose="02020603050405020304" pitchFamily="18" charset="0"/>
              </a:rPr>
              <a:t>def</a:t>
            </a:r>
            <a:r>
              <a:rPr lang="da-DK" sz="1600" dirty="0">
                <a:effectLst/>
                <a:latin typeface="Calibri" panose="020F0502020204030204" pitchFamily="34" charset="0"/>
                <a:ea typeface="Calibri" panose="020F0502020204030204" pitchFamily="34" charset="0"/>
                <a:cs typeface="Times New Roman" panose="02020603050405020304" pitchFamily="18" charset="0"/>
              </a:rPr>
              <a:t> &lt;</a:t>
            </a:r>
            <a:r>
              <a:rPr lang="da-DK" sz="1600" dirty="0">
                <a:latin typeface="Calibri" panose="020F0502020204030204" pitchFamily="34" charset="0"/>
                <a:ea typeface="Calibri" panose="020F0502020204030204" pitchFamily="34" charset="0"/>
                <a:cs typeface="Times New Roman" panose="02020603050405020304" pitchFamily="18" charset="0"/>
              </a:rPr>
              <a:t>funktions navn</a:t>
            </a:r>
            <a:r>
              <a:rPr lang="da-DK" sz="1600" dirty="0">
                <a:effectLst/>
                <a:latin typeface="Calibri" panose="020F0502020204030204" pitchFamily="34" charset="0"/>
                <a:ea typeface="Calibri" panose="020F0502020204030204" pitchFamily="34" charset="0"/>
                <a:cs typeface="Times New Roman" panose="02020603050405020304" pitchFamily="18" charset="0"/>
              </a:rPr>
              <a:t>&gt;(&lt;evt. parametre&gt;): </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dit&gt;</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dat &gt;</a:t>
            </a:r>
          </a:p>
          <a:p>
            <a:pPr marL="1371600">
              <a:lnSpc>
                <a:spcPct val="107000"/>
              </a:lnSpc>
            </a:pPr>
            <a:r>
              <a:rPr lang="da-DK" sz="1600" dirty="0">
                <a:latin typeface="Calibri" panose="020F0502020204030204" pitchFamily="34" charset="0"/>
                <a:ea typeface="Calibri" panose="020F0502020204030204" pitchFamily="34" charset="0"/>
                <a:cs typeface="Times New Roman" panose="02020603050405020304" pitchFamily="18" charset="0"/>
              </a:rPr>
              <a:t>	&lt;og mere til, som man kan udnytte flere steder/gange&gt;</a:t>
            </a:r>
            <a:endParaRPr lang="da-DK" sz="1600" dirty="0">
              <a:effectLst/>
              <a:latin typeface="Calibri" panose="020F0502020204030204" pitchFamily="34" charset="0"/>
              <a:ea typeface="Calibri" panose="020F0502020204030204" pitchFamily="34" charset="0"/>
              <a:cs typeface="Times New Roman" panose="02020603050405020304" pitchFamily="18" charset="0"/>
            </a:endParaRPr>
          </a:p>
          <a:p>
            <a:pPr lvl="0" fontAlgn="ctr">
              <a:lnSpc>
                <a:spcPct val="107000"/>
              </a:lnSpc>
              <a:spcAft>
                <a:spcPts val="0"/>
              </a:spcAft>
              <a:tabLst>
                <a:tab pos="457200" algn="l"/>
              </a:tabLst>
            </a:pPr>
            <a:endParaRPr lang="da-DK" dirty="0"/>
          </a:p>
        </p:txBody>
      </p:sp>
      <p:sp>
        <p:nvSpPr>
          <p:cNvPr id="10" name="Tekstfelt 9">
            <a:extLst>
              <a:ext uri="{FF2B5EF4-FFF2-40B4-BE49-F238E27FC236}">
                <a16:creationId xmlns:a16="http://schemas.microsoft.com/office/drawing/2014/main" id="{63996222-1961-4372-874A-57CF2E7D3EEE}"/>
              </a:ext>
            </a:extLst>
          </p:cNvPr>
          <p:cNvSpPr txBox="1"/>
          <p:nvPr/>
        </p:nvSpPr>
        <p:spPr>
          <a:xfrm>
            <a:off x="0" y="3330494"/>
            <a:ext cx="6096000" cy="871008"/>
          </a:xfrm>
          <a:prstGeom prst="rect">
            <a:avLst/>
          </a:prstGeom>
          <a:noFill/>
        </p:spPr>
        <p:txBody>
          <a:bodyPr wrap="square">
            <a:spAutoFit/>
          </a:bodyPr>
          <a:lstStyle/>
          <a:p>
            <a:pPr marL="1371600">
              <a:lnSpc>
                <a:spcPct val="107000"/>
              </a:lnSpc>
            </a:pPr>
            <a:r>
              <a:rPr lang="da-DK" sz="1600" dirty="0">
                <a:latin typeface="Calibri" panose="020F0502020204030204" pitchFamily="34" charset="0"/>
                <a:ea typeface="Calibri" panose="020F0502020204030204" pitchFamily="34" charset="0"/>
                <a:cs typeface="Times New Roman" panose="02020603050405020304" pitchFamily="18" charset="0"/>
              </a:rPr>
              <a:t>for</a:t>
            </a:r>
            <a:r>
              <a:rPr lang="da-DK" sz="1600" dirty="0">
                <a:effectLst/>
                <a:latin typeface="Calibri" panose="020F0502020204030204" pitchFamily="34" charset="0"/>
                <a:ea typeface="Calibri" panose="020F0502020204030204" pitchFamily="34" charset="0"/>
                <a:cs typeface="Times New Roman" panose="02020603050405020304" pitchFamily="18" charset="0"/>
              </a:rPr>
              <a:t> &lt;</a:t>
            </a:r>
            <a:r>
              <a:rPr lang="da-DK" sz="1600" dirty="0">
                <a:latin typeface="Calibri" panose="020F0502020204030204" pitchFamily="34" charset="0"/>
                <a:ea typeface="Calibri" panose="020F0502020204030204" pitchFamily="34" charset="0"/>
                <a:cs typeface="Times New Roman" panose="02020603050405020304" pitchFamily="18" charset="0"/>
              </a:rPr>
              <a:t>elementer i en sekvens</a:t>
            </a:r>
            <a:r>
              <a:rPr lang="da-DK" sz="1600" dirty="0">
                <a:effectLst/>
                <a:latin typeface="Calibri" panose="020F0502020204030204" pitchFamily="34" charset="0"/>
                <a:ea typeface="Calibri" panose="020F0502020204030204" pitchFamily="34" charset="0"/>
                <a:cs typeface="Times New Roman" panose="02020603050405020304" pitchFamily="18" charset="0"/>
              </a:rPr>
              <a:t>&gt;: </a:t>
            </a:r>
          </a:p>
          <a:p>
            <a:pPr marL="1371600">
              <a:lnSpc>
                <a:spcPct val="107000"/>
              </a:lnSpc>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dit&gt;</a:t>
            </a:r>
          </a:p>
          <a:p>
            <a:pPr marL="1371600">
              <a:lnSpc>
                <a:spcPct val="107000"/>
              </a:lnSpc>
              <a:spcAft>
                <a:spcPts val="80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      	&lt;gør dat&gt;</a:t>
            </a:r>
          </a:p>
        </p:txBody>
      </p:sp>
      <p:sp>
        <p:nvSpPr>
          <p:cNvPr id="15" name="Tekstfelt 14">
            <a:extLst>
              <a:ext uri="{FF2B5EF4-FFF2-40B4-BE49-F238E27FC236}">
                <a16:creationId xmlns:a16="http://schemas.microsoft.com/office/drawing/2014/main" id="{4AF32489-30A0-43D5-BF26-775C65EE3147}"/>
              </a:ext>
            </a:extLst>
          </p:cNvPr>
          <p:cNvSpPr txBox="1"/>
          <p:nvPr/>
        </p:nvSpPr>
        <p:spPr>
          <a:xfrm>
            <a:off x="7857765" y="3904394"/>
            <a:ext cx="2365836" cy="276999"/>
          </a:xfrm>
          <a:prstGeom prst="rect">
            <a:avLst/>
          </a:prstGeom>
          <a:noFill/>
        </p:spPr>
        <p:txBody>
          <a:bodyPr wrap="square">
            <a:spAutoFit/>
          </a:bodyPr>
          <a:lstStyle/>
          <a:p>
            <a:r>
              <a:rPr lang="en-US" sz="1200" dirty="0">
                <a:hlinkClick r:id="rId4"/>
              </a:rPr>
              <a:t>Python For Loops (w3schools.com)</a:t>
            </a:r>
            <a:endParaRPr lang="da-DK" sz="1200" dirty="0"/>
          </a:p>
        </p:txBody>
      </p:sp>
      <p:pic>
        <p:nvPicPr>
          <p:cNvPr id="17" name="Billede 16">
            <a:extLst>
              <a:ext uri="{FF2B5EF4-FFF2-40B4-BE49-F238E27FC236}">
                <a16:creationId xmlns:a16="http://schemas.microsoft.com/office/drawing/2014/main" id="{AD0A2561-CCC6-48C9-9FBC-1FD4F4C16E0D}"/>
              </a:ext>
            </a:extLst>
          </p:cNvPr>
          <p:cNvPicPr>
            <a:picLocks noChangeAspect="1"/>
          </p:cNvPicPr>
          <p:nvPr/>
        </p:nvPicPr>
        <p:blipFill>
          <a:blip r:embed="rId5"/>
          <a:stretch>
            <a:fillRect/>
          </a:stretch>
        </p:blipFill>
        <p:spPr>
          <a:xfrm>
            <a:off x="7872141" y="3359747"/>
            <a:ext cx="3536471" cy="361416"/>
          </a:xfrm>
          <a:prstGeom prst="rect">
            <a:avLst/>
          </a:prstGeom>
        </p:spPr>
      </p:pic>
      <p:pic>
        <p:nvPicPr>
          <p:cNvPr id="19" name="Billede 18">
            <a:extLst>
              <a:ext uri="{FF2B5EF4-FFF2-40B4-BE49-F238E27FC236}">
                <a16:creationId xmlns:a16="http://schemas.microsoft.com/office/drawing/2014/main" id="{F2759216-D943-4D5F-8F69-7EDA34343950}"/>
              </a:ext>
            </a:extLst>
          </p:cNvPr>
          <p:cNvPicPr>
            <a:picLocks noChangeAspect="1"/>
          </p:cNvPicPr>
          <p:nvPr/>
        </p:nvPicPr>
        <p:blipFill>
          <a:blip r:embed="rId6"/>
          <a:stretch>
            <a:fillRect/>
          </a:stretch>
        </p:blipFill>
        <p:spPr>
          <a:xfrm>
            <a:off x="7852584" y="4712304"/>
            <a:ext cx="2659592" cy="439123"/>
          </a:xfrm>
          <a:prstGeom prst="rect">
            <a:avLst/>
          </a:prstGeom>
        </p:spPr>
      </p:pic>
      <p:sp>
        <p:nvSpPr>
          <p:cNvPr id="21" name="Tekstfelt 20">
            <a:extLst>
              <a:ext uri="{FF2B5EF4-FFF2-40B4-BE49-F238E27FC236}">
                <a16:creationId xmlns:a16="http://schemas.microsoft.com/office/drawing/2014/main" id="{AC0F06BE-B51D-4767-8588-ACF7CD4E2DD0}"/>
              </a:ext>
            </a:extLst>
          </p:cNvPr>
          <p:cNvSpPr txBox="1"/>
          <p:nvPr/>
        </p:nvSpPr>
        <p:spPr>
          <a:xfrm>
            <a:off x="7852584" y="5226315"/>
            <a:ext cx="3177366" cy="276999"/>
          </a:xfrm>
          <a:prstGeom prst="rect">
            <a:avLst/>
          </a:prstGeom>
          <a:noFill/>
        </p:spPr>
        <p:txBody>
          <a:bodyPr wrap="square">
            <a:spAutoFit/>
          </a:bodyPr>
          <a:lstStyle/>
          <a:p>
            <a:r>
              <a:rPr lang="da-DK" sz="1200" dirty="0">
                <a:hlinkClick r:id="rId7"/>
              </a:rPr>
              <a:t>Python </a:t>
            </a:r>
            <a:r>
              <a:rPr lang="da-DK" sz="1200" dirty="0" err="1">
                <a:hlinkClick r:id="rId7"/>
              </a:rPr>
              <a:t>Functions</a:t>
            </a:r>
            <a:r>
              <a:rPr lang="da-DK" sz="1200" dirty="0">
                <a:hlinkClick r:id="rId7"/>
              </a:rPr>
              <a:t> (w3schools.com</a:t>
            </a:r>
            <a:r>
              <a:rPr lang="da-DK" sz="1000" dirty="0">
                <a:hlinkClick r:id="rId7"/>
              </a:rPr>
              <a:t>)</a:t>
            </a:r>
            <a:endParaRPr lang="da-DK" sz="1000" dirty="0"/>
          </a:p>
        </p:txBody>
      </p:sp>
      <p:pic>
        <p:nvPicPr>
          <p:cNvPr id="23" name="Billede 22">
            <a:extLst>
              <a:ext uri="{FF2B5EF4-FFF2-40B4-BE49-F238E27FC236}">
                <a16:creationId xmlns:a16="http://schemas.microsoft.com/office/drawing/2014/main" id="{247ECDBF-4585-422F-AFDB-E86DAE74EDCE}"/>
              </a:ext>
            </a:extLst>
          </p:cNvPr>
          <p:cNvPicPr>
            <a:picLocks noChangeAspect="1"/>
          </p:cNvPicPr>
          <p:nvPr/>
        </p:nvPicPr>
        <p:blipFill>
          <a:blip r:embed="rId8"/>
          <a:stretch>
            <a:fillRect/>
          </a:stretch>
        </p:blipFill>
        <p:spPr>
          <a:xfrm>
            <a:off x="7933965" y="1932686"/>
            <a:ext cx="2103303" cy="468671"/>
          </a:xfrm>
          <a:prstGeom prst="rect">
            <a:avLst/>
          </a:prstGeom>
        </p:spPr>
      </p:pic>
      <p:sp>
        <p:nvSpPr>
          <p:cNvPr id="25" name="Tekstfelt 24">
            <a:extLst>
              <a:ext uri="{FF2B5EF4-FFF2-40B4-BE49-F238E27FC236}">
                <a16:creationId xmlns:a16="http://schemas.microsoft.com/office/drawing/2014/main" id="{464DC8B4-4EFE-48FA-8F7C-4489D0A4A1E9}"/>
              </a:ext>
            </a:extLst>
          </p:cNvPr>
          <p:cNvSpPr txBox="1"/>
          <p:nvPr/>
        </p:nvSpPr>
        <p:spPr>
          <a:xfrm>
            <a:off x="7852584" y="2553371"/>
            <a:ext cx="2062940" cy="276999"/>
          </a:xfrm>
          <a:prstGeom prst="rect">
            <a:avLst/>
          </a:prstGeom>
          <a:noFill/>
        </p:spPr>
        <p:txBody>
          <a:bodyPr wrap="square">
            <a:spAutoFit/>
          </a:bodyPr>
          <a:lstStyle/>
          <a:p>
            <a:r>
              <a:rPr lang="da-DK" sz="1200" dirty="0">
                <a:hlinkClick r:id="rId9"/>
              </a:rPr>
              <a:t>Python Lists (w3schools.com</a:t>
            </a:r>
            <a:r>
              <a:rPr lang="da-DK" sz="1000" dirty="0">
                <a:hlinkClick r:id="rId9"/>
              </a:rPr>
              <a:t>)</a:t>
            </a:r>
            <a:endParaRPr lang="da-DK" sz="1000" dirty="0"/>
          </a:p>
        </p:txBody>
      </p:sp>
      <p:sp>
        <p:nvSpPr>
          <p:cNvPr id="26" name="Rektangel 25">
            <a:extLst>
              <a:ext uri="{FF2B5EF4-FFF2-40B4-BE49-F238E27FC236}">
                <a16:creationId xmlns:a16="http://schemas.microsoft.com/office/drawing/2014/main" id="{52C93345-8E61-4C7D-ADB4-A584FB9837CA}"/>
              </a:ext>
            </a:extLst>
          </p:cNvPr>
          <p:cNvSpPr/>
          <p:nvPr/>
        </p:nvSpPr>
        <p:spPr>
          <a:xfrm>
            <a:off x="-224790" y="2075900"/>
            <a:ext cx="7185660" cy="344069"/>
          </a:xfrm>
          <a:prstGeom prst="rect">
            <a:avLst/>
          </a:prstGeom>
        </p:spPr>
        <p:txBody>
          <a:bodyPr wrap="square">
            <a:spAutoFit/>
          </a:bodyPr>
          <a:lstStyle/>
          <a:p>
            <a:pPr marL="1371600">
              <a:lnSpc>
                <a:spcPct val="107000"/>
              </a:lnSpc>
            </a:pPr>
            <a:r>
              <a:rPr lang="da-DK" sz="1600" dirty="0">
                <a:latin typeface="Calibri" panose="020F0502020204030204" pitchFamily="34" charset="0"/>
                <a:ea typeface="Times New Roman" panose="02020603050405020304" pitchFamily="18" charset="0"/>
                <a:cs typeface="Calibri" panose="020F0502020204030204" pitchFamily="34" charset="0"/>
              </a:rPr>
              <a:t> </a:t>
            </a:r>
            <a:r>
              <a:rPr lang="da-DK" sz="1600" dirty="0">
                <a:latin typeface="Calibri" panose="020F0502020204030204" pitchFamily="34" charset="0"/>
                <a:ea typeface="Times New Roman" panose="02020603050405020304" pitchFamily="18" charset="0"/>
                <a:cs typeface="Times New Roman" panose="02020603050405020304" pitchFamily="18" charset="0"/>
              </a:rPr>
              <a:t>&lt;liste</a:t>
            </a:r>
            <a:r>
              <a:rPr lang="da-DK" sz="1600" dirty="0">
                <a:latin typeface="Calibri" panose="020F0502020204030204" pitchFamily="34" charset="0"/>
                <a:ea typeface="Calibri" panose="020F0502020204030204" pitchFamily="34" charset="0"/>
                <a:cs typeface="Times New Roman" panose="02020603050405020304" pitchFamily="18" charset="0"/>
              </a:rPr>
              <a:t>navn</a:t>
            </a:r>
            <a:r>
              <a:rPr lang="da-DK" sz="1600" dirty="0">
                <a:effectLst/>
                <a:latin typeface="Calibri" panose="020F0502020204030204" pitchFamily="34" charset="0"/>
                <a:ea typeface="Calibri" panose="020F0502020204030204" pitchFamily="34" charset="0"/>
                <a:cs typeface="Times New Roman" panose="02020603050405020304" pitchFamily="18" charset="0"/>
              </a:rPr>
              <a:t>&gt; = (&lt;liste element 1&gt;,&lt;liste element 2&gt;,…)</a:t>
            </a:r>
          </a:p>
        </p:txBody>
      </p:sp>
    </p:spTree>
    <p:extLst>
      <p:ext uri="{BB962C8B-B14F-4D97-AF65-F5344CB8AC3E}">
        <p14:creationId xmlns:p14="http://schemas.microsoft.com/office/powerpoint/2010/main" val="259610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000" dirty="0"/>
                <a:t>Et simpelt program – betingelse og løkke</a:t>
              </a:r>
            </a:p>
          </p:txBody>
        </p:sp>
      </p:grpSp>
      <p:sp>
        <p:nvSpPr>
          <p:cNvPr id="15" name="Tekstfelt 14">
            <a:extLst>
              <a:ext uri="{FF2B5EF4-FFF2-40B4-BE49-F238E27FC236}">
                <a16:creationId xmlns:a16="http://schemas.microsoft.com/office/drawing/2014/main" id="{E3F1BF2C-F20E-44CA-9B82-228E998354E1}"/>
              </a:ext>
            </a:extLst>
          </p:cNvPr>
          <p:cNvSpPr txBox="1"/>
          <p:nvPr/>
        </p:nvSpPr>
        <p:spPr>
          <a:xfrm>
            <a:off x="1100645" y="5446435"/>
            <a:ext cx="10362443" cy="738664"/>
          </a:xfrm>
          <a:prstGeom prst="rect">
            <a:avLst/>
          </a:prstGeom>
          <a:noFill/>
        </p:spPr>
        <p:txBody>
          <a:bodyPr wrap="square" rtlCol="0">
            <a:spAutoFit/>
          </a:bodyPr>
          <a:lstStyle/>
          <a:p>
            <a:r>
              <a:rPr lang="da-DK" sz="1200" b="1" dirty="0"/>
              <a:t>HUSK – tekstbaseret programmering kræver at man skriver det rigtige. Ellers forstår fortolkeren det ikke og man får en syntaks fejl. Der er også forskel på store</a:t>
            </a:r>
          </a:p>
          <a:p>
            <a:r>
              <a:rPr lang="da-DK" sz="1200" b="1" dirty="0"/>
              <a:t>og små bogstaver. </a:t>
            </a:r>
          </a:p>
          <a:p>
            <a:r>
              <a:rPr lang="da-DK" sz="1200" b="1" dirty="0"/>
              <a:t>Men prøv bare der er ikke noget der går i stykker og man får en fejlmelding i </a:t>
            </a:r>
            <a:r>
              <a:rPr lang="da-DK" sz="1200" b="1" dirty="0" err="1"/>
              <a:t>shell</a:t>
            </a:r>
            <a:r>
              <a:rPr lang="da-DK" sz="1200" b="1" dirty="0"/>
              <a:t> som man kan bruge til at få løst fejlen</a:t>
            </a:r>
            <a:r>
              <a:rPr lang="da-DK" dirty="0"/>
              <a:t>.</a:t>
            </a:r>
          </a:p>
        </p:txBody>
      </p:sp>
      <p:pic>
        <p:nvPicPr>
          <p:cNvPr id="8" name="Billede 7">
            <a:extLst>
              <a:ext uri="{FF2B5EF4-FFF2-40B4-BE49-F238E27FC236}">
                <a16:creationId xmlns:a16="http://schemas.microsoft.com/office/drawing/2014/main" id="{92EF27ED-FD11-47B1-AA63-3FAC724F320F}"/>
              </a:ext>
            </a:extLst>
          </p:cNvPr>
          <p:cNvPicPr>
            <a:picLocks noChangeAspect="1"/>
          </p:cNvPicPr>
          <p:nvPr/>
        </p:nvPicPr>
        <p:blipFill>
          <a:blip r:embed="rId4"/>
          <a:stretch>
            <a:fillRect/>
          </a:stretch>
        </p:blipFill>
        <p:spPr>
          <a:xfrm>
            <a:off x="1401673" y="1836282"/>
            <a:ext cx="9388654" cy="3185436"/>
          </a:xfrm>
          <a:prstGeom prst="rect">
            <a:avLst/>
          </a:prstGeom>
        </p:spPr>
      </p:pic>
    </p:spTree>
    <p:extLst>
      <p:ext uri="{BB962C8B-B14F-4D97-AF65-F5344CB8AC3E}">
        <p14:creationId xmlns:p14="http://schemas.microsoft.com/office/powerpoint/2010/main" val="1007319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000" dirty="0"/>
                <a:t>Et simpelt program – liste, funktion og for løkke</a:t>
              </a:r>
            </a:p>
          </p:txBody>
        </p:sp>
      </p:grpSp>
      <p:pic>
        <p:nvPicPr>
          <p:cNvPr id="16" name="Billede 15">
            <a:extLst>
              <a:ext uri="{FF2B5EF4-FFF2-40B4-BE49-F238E27FC236}">
                <a16:creationId xmlns:a16="http://schemas.microsoft.com/office/drawing/2014/main" id="{7ED0F8FB-E5A7-42B1-90FD-D722EEF23036}"/>
              </a:ext>
            </a:extLst>
          </p:cNvPr>
          <p:cNvPicPr>
            <a:picLocks noChangeAspect="1"/>
          </p:cNvPicPr>
          <p:nvPr/>
        </p:nvPicPr>
        <p:blipFill>
          <a:blip r:embed="rId4"/>
          <a:stretch>
            <a:fillRect/>
          </a:stretch>
        </p:blipFill>
        <p:spPr>
          <a:xfrm>
            <a:off x="920992" y="1925813"/>
            <a:ext cx="10503259" cy="3703461"/>
          </a:xfrm>
          <a:prstGeom prst="rect">
            <a:avLst/>
          </a:prstGeom>
        </p:spPr>
      </p:pic>
    </p:spTree>
    <p:extLst>
      <p:ext uri="{BB962C8B-B14F-4D97-AF65-F5344CB8AC3E}">
        <p14:creationId xmlns:p14="http://schemas.microsoft.com/office/powerpoint/2010/main" val="311847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1 Modul a: </a:t>
              </a:r>
              <a:r>
                <a:rPr lang="da-DK" sz="2400" dirty="0"/>
                <a:t>Introduktion til biblioteker/moduler</a:t>
              </a:r>
            </a:p>
          </p:txBody>
        </p:sp>
      </p:grpSp>
      <p:pic>
        <p:nvPicPr>
          <p:cNvPr id="17" name="Billede 16">
            <a:extLst>
              <a:ext uri="{FF2B5EF4-FFF2-40B4-BE49-F238E27FC236}">
                <a16:creationId xmlns:a16="http://schemas.microsoft.com/office/drawing/2014/main" id="{183ED87B-55C0-4937-BF00-F34631768C6F}"/>
              </a:ext>
            </a:extLst>
          </p:cNvPr>
          <p:cNvPicPr>
            <a:picLocks noChangeAspect="1"/>
          </p:cNvPicPr>
          <p:nvPr/>
        </p:nvPicPr>
        <p:blipFill>
          <a:blip r:embed="rId4"/>
          <a:stretch>
            <a:fillRect/>
          </a:stretch>
        </p:blipFill>
        <p:spPr>
          <a:xfrm>
            <a:off x="534964" y="1318782"/>
            <a:ext cx="7864522" cy="2606266"/>
          </a:xfrm>
          <a:prstGeom prst="rect">
            <a:avLst/>
          </a:prstGeom>
        </p:spPr>
      </p:pic>
      <p:sp>
        <p:nvSpPr>
          <p:cNvPr id="19" name="Tekstfelt 18">
            <a:extLst>
              <a:ext uri="{FF2B5EF4-FFF2-40B4-BE49-F238E27FC236}">
                <a16:creationId xmlns:a16="http://schemas.microsoft.com/office/drawing/2014/main" id="{99DA23A0-5FCA-47A7-845D-D5C1E467E120}"/>
              </a:ext>
            </a:extLst>
          </p:cNvPr>
          <p:cNvSpPr txBox="1"/>
          <p:nvPr/>
        </p:nvSpPr>
        <p:spPr>
          <a:xfrm>
            <a:off x="8671824" y="2178915"/>
            <a:ext cx="3405876" cy="1600438"/>
          </a:xfrm>
          <a:prstGeom prst="rect">
            <a:avLst/>
          </a:prstGeom>
          <a:noFill/>
        </p:spPr>
        <p:txBody>
          <a:bodyPr wrap="square">
            <a:spAutoFit/>
          </a:bodyPr>
          <a:lstStyle/>
          <a:p>
            <a:r>
              <a:rPr lang="da-DK" sz="1400" dirty="0">
                <a:hlinkClick r:id="rId5"/>
              </a:rPr>
              <a:t>Python </a:t>
            </a:r>
            <a:r>
              <a:rPr lang="da-DK" sz="1400" dirty="0" err="1">
                <a:hlinkClick r:id="rId5"/>
              </a:rPr>
              <a:t>Modules</a:t>
            </a:r>
            <a:r>
              <a:rPr lang="da-DK" sz="1400" dirty="0">
                <a:hlinkClick r:id="rId5"/>
              </a:rPr>
              <a:t> (w3schools.com)</a:t>
            </a:r>
            <a:endParaRPr lang="da-DK" sz="1400" dirty="0"/>
          </a:p>
          <a:p>
            <a:endParaRPr lang="da-DK" sz="1400" dirty="0"/>
          </a:p>
          <a:p>
            <a:r>
              <a:rPr lang="da-DK" sz="1400" dirty="0">
                <a:hlinkClick r:id="rId6"/>
              </a:rPr>
              <a:t>Python </a:t>
            </a:r>
            <a:r>
              <a:rPr lang="da-DK" sz="1400" dirty="0" err="1">
                <a:hlinkClick r:id="rId6"/>
              </a:rPr>
              <a:t>Random</a:t>
            </a:r>
            <a:r>
              <a:rPr lang="da-DK" sz="1400" dirty="0">
                <a:hlinkClick r:id="rId6"/>
              </a:rPr>
              <a:t> </a:t>
            </a:r>
            <a:r>
              <a:rPr lang="da-DK" sz="1400" dirty="0" err="1">
                <a:hlinkClick r:id="rId6"/>
              </a:rPr>
              <a:t>Module</a:t>
            </a:r>
            <a:r>
              <a:rPr lang="da-DK" sz="1400" dirty="0">
                <a:hlinkClick r:id="rId6"/>
              </a:rPr>
              <a:t> (w3schools.com)</a:t>
            </a:r>
            <a:endParaRPr lang="da-DK" sz="1400" dirty="0"/>
          </a:p>
          <a:p>
            <a:endParaRPr lang="da-DK" sz="1400" dirty="0"/>
          </a:p>
          <a:p>
            <a:r>
              <a:rPr lang="da-DK" sz="1400" dirty="0" err="1">
                <a:hlinkClick r:id="rId7"/>
              </a:rPr>
              <a:t>Random</a:t>
            </a:r>
            <a:r>
              <a:rPr lang="da-DK" sz="1400" dirty="0">
                <a:hlinkClick r:id="rId7"/>
              </a:rPr>
              <a:t> </a:t>
            </a:r>
            <a:r>
              <a:rPr lang="da-DK" sz="1400" dirty="0" err="1">
                <a:hlinkClick r:id="rId7"/>
              </a:rPr>
              <a:t>Number</a:t>
            </a:r>
            <a:r>
              <a:rPr lang="da-DK" sz="1400" dirty="0">
                <a:hlinkClick r:id="rId7"/>
              </a:rPr>
              <a:t> Generation — BBC micro:bit MicroPython 1.0.1 </a:t>
            </a:r>
            <a:r>
              <a:rPr lang="da-DK" sz="1400" dirty="0" err="1">
                <a:hlinkClick r:id="rId7"/>
              </a:rPr>
              <a:t>documentation</a:t>
            </a:r>
            <a:r>
              <a:rPr lang="da-DK" sz="1400" dirty="0">
                <a:hlinkClick r:id="rId7"/>
              </a:rPr>
              <a:t> (microbit-micropython.readthedocs.io)</a:t>
            </a:r>
            <a:endParaRPr lang="da-DK" sz="1400" dirty="0"/>
          </a:p>
        </p:txBody>
      </p:sp>
      <p:pic>
        <p:nvPicPr>
          <p:cNvPr id="8" name="Billede 7">
            <a:extLst>
              <a:ext uri="{FF2B5EF4-FFF2-40B4-BE49-F238E27FC236}">
                <a16:creationId xmlns:a16="http://schemas.microsoft.com/office/drawing/2014/main" id="{69FC0C13-113C-4356-8913-57B29A521D01}"/>
              </a:ext>
            </a:extLst>
          </p:cNvPr>
          <p:cNvPicPr>
            <a:picLocks noChangeAspect="1"/>
          </p:cNvPicPr>
          <p:nvPr/>
        </p:nvPicPr>
        <p:blipFill>
          <a:blip r:embed="rId8"/>
          <a:stretch>
            <a:fillRect/>
          </a:stretch>
        </p:blipFill>
        <p:spPr>
          <a:xfrm>
            <a:off x="3155745" y="3925048"/>
            <a:ext cx="8564079" cy="2844649"/>
          </a:xfrm>
          <a:prstGeom prst="rect">
            <a:avLst/>
          </a:prstGeom>
        </p:spPr>
      </p:pic>
    </p:spTree>
    <p:extLst>
      <p:ext uri="{BB962C8B-B14F-4D97-AF65-F5344CB8AC3E}">
        <p14:creationId xmlns:p14="http://schemas.microsoft.com/office/powerpoint/2010/main" val="244595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dirty="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000" dirty="0"/>
              <a:t>Micro:Bit v2</a:t>
            </a:r>
          </a:p>
        </p:txBody>
      </p:sp>
      <p:pic>
        <p:nvPicPr>
          <p:cNvPr id="2050" name="Picture 2" descr="New BBC Micro:bit V2 with Built-In Speaker, Microphone and Touch Sensor |  Elektor Magazine">
            <a:hlinkClick r:id="rId4"/>
            <a:extLst>
              <a:ext uri="{FF2B5EF4-FFF2-40B4-BE49-F238E27FC236}">
                <a16:creationId xmlns:a16="http://schemas.microsoft.com/office/drawing/2014/main" id="{1321C9FF-7468-4700-932F-1382ED687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021" y="1531774"/>
            <a:ext cx="5045242" cy="403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075657"/>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83A36-7F9B-4158-AF2A-E291623F6634}">
  <ds:schemaRefs>
    <ds:schemaRef ds:uri="http://purl.org/dc/terms/"/>
    <ds:schemaRef ds:uri="9dc10e07-855a-49fa-97e5-c45e22bdad0c"/>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f2e0a0ff-57ee-40f5-8f62-49447163ade8"/>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CE6FAE4-0D22-4893-8AB7-6D0C445899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10e07-855a-49fa-97e5-c45e22bdad0c"/>
    <ds:schemaRef ds:uri="f2e0a0ff-57ee-40f5-8f62-49447163ad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A99257-2A47-4F62-BCD5-658A75C56C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26008</TotalTime>
  <Words>7858</Words>
  <Application>Microsoft Office PowerPoint</Application>
  <PresentationFormat>Widescreen</PresentationFormat>
  <Paragraphs>655</Paragraphs>
  <Slides>29</Slides>
  <Notes>29</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29</vt:i4>
      </vt:variant>
    </vt:vector>
  </HeadingPairs>
  <TitlesOfParts>
    <vt:vector size="33" baseType="lpstr">
      <vt:lpstr>Arial</vt:lpstr>
      <vt:lpstr>Calibri</vt:lpstr>
      <vt:lpstr>Calibri Light</vt:lpstr>
      <vt:lpstr>Office-tema</vt:lpstr>
      <vt:lpstr> LYD-Kit  Spor 1 (LKS1)</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Supplerende Materiale</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dc:creator>
  <cp:lastModifiedBy>Knud Funch | Sound Hub Denmark</cp:lastModifiedBy>
  <cp:revision>84</cp:revision>
  <cp:lastPrinted>2022-02-04T13:01:03Z</cp:lastPrinted>
  <dcterms:created xsi:type="dcterms:W3CDTF">2018-11-15T00:58:17Z</dcterms:created>
  <dcterms:modified xsi:type="dcterms:W3CDTF">2022-03-09T11:49:55Z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y fmtid="{D5CDD505-2E9C-101B-9397-08002B2CF9AE}" pid="3" name="AuthorIds_UIVersion_16896">
    <vt:lpwstr>6</vt:lpwstr>
  </property>
</Properties>
</file>